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571" r:id="rId1"/>
  </p:sldMasterIdLst>
  <p:notesMasterIdLst>
    <p:notesMasterId r:id="rId18"/>
  </p:notesMasterIdLst>
  <p:sldIdLst>
    <p:sldId id="256" r:id="rId2"/>
    <p:sldId id="257" r:id="rId3"/>
    <p:sldId id="258" r:id="rId4"/>
    <p:sldId id="263" r:id="rId5"/>
    <p:sldId id="265" r:id="rId6"/>
    <p:sldId id="266" r:id="rId7"/>
    <p:sldId id="259" r:id="rId8"/>
    <p:sldId id="273" r:id="rId9"/>
    <p:sldId id="268" r:id="rId10"/>
    <p:sldId id="269" r:id="rId11"/>
    <p:sldId id="271" r:id="rId12"/>
    <p:sldId id="270" r:id="rId13"/>
    <p:sldId id="276" r:id="rId14"/>
    <p:sldId id="272" r:id="rId15"/>
    <p:sldId id="274" r:id="rId16"/>
    <p:sldId id="275" r:id="rId17"/>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29" autoAdjust="0"/>
    <p:restoredTop sz="91114" autoAdjust="0"/>
  </p:normalViewPr>
  <p:slideViewPr>
    <p:cSldViewPr snapToGrid="0">
      <p:cViewPr varScale="1">
        <p:scale>
          <a:sx n="116" d="100"/>
          <a:sy n="116" d="100"/>
        </p:scale>
        <p:origin x="408" y="108"/>
      </p:cViewPr>
      <p:guideLst>
        <p:guide orient="horz" pos="2160"/>
        <p:guide pos="3840"/>
      </p:guideLst>
    </p:cSldViewPr>
  </p:slideViewPr>
  <p:outlineViewPr>
    <p:cViewPr>
      <p:scale>
        <a:sx n="33" d="100"/>
        <a:sy n="33" d="100"/>
      </p:scale>
      <p:origin x="0" y="-35784"/>
    </p:cViewPr>
  </p:outlineViewPr>
  <p:notesTextViewPr>
    <p:cViewPr>
      <p:scale>
        <a:sx n="1" d="1"/>
        <a:sy n="1" d="1"/>
      </p:scale>
      <p:origin x="0" y="0"/>
    </p:cViewPr>
  </p:notesTextViewPr>
  <p:sorterViewPr>
    <p:cViewPr>
      <p:scale>
        <a:sx n="100" d="100"/>
        <a:sy n="100" d="100"/>
      </p:scale>
      <p:origin x="0" y="-1392"/>
    </p:cViewPr>
  </p:sorterViewPr>
  <p:notesViewPr>
    <p:cSldViewPr snapToGrid="0">
      <p:cViewPr varScale="1">
        <p:scale>
          <a:sx n="104" d="100"/>
          <a:sy n="104" d="100"/>
        </p:scale>
        <p:origin x="73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3.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_____Microsoft_Excel4.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2750742620253"/>
          <c:y val="3.6270383798374085E-2"/>
          <c:w val="0.85819869367060608"/>
          <c:h val="0.67579398987398465"/>
        </c:manualLayout>
      </c:layout>
      <c:barChart>
        <c:barDir val="col"/>
        <c:grouping val="clustered"/>
        <c:varyColors val="0"/>
        <c:ser>
          <c:idx val="0"/>
          <c:order val="0"/>
          <c:tx>
            <c:strRef>
              <c:f>Лист1!$B$2</c:f>
              <c:strCache>
                <c:ptCount val="1"/>
                <c:pt idx="0">
                  <c:v>Доходы</c:v>
                </c:pt>
              </c:strCache>
            </c:strRef>
          </c:tx>
          <c:spPr>
            <a:solidFill>
              <a:schemeClr val="accent1"/>
            </a:solidFill>
            <a:ln>
              <a:noFill/>
            </a:ln>
            <a:effectLst/>
          </c:spPr>
          <c:invertIfNegative val="0"/>
          <c:cat>
            <c:strRef>
              <c:f>Лист1!$A$3:$A$6</c:f>
              <c:strCache>
                <c:ptCount val="4"/>
                <c:pt idx="0">
                  <c:v>2018 год</c:v>
                </c:pt>
                <c:pt idx="1">
                  <c:v>2019 год</c:v>
                </c:pt>
                <c:pt idx="2">
                  <c:v>2020 год</c:v>
                </c:pt>
                <c:pt idx="3">
                  <c:v>2021 год</c:v>
                </c:pt>
              </c:strCache>
            </c:strRef>
          </c:cat>
          <c:val>
            <c:numRef>
              <c:f>Лист1!$B$3:$B$6</c:f>
              <c:numCache>
                <c:formatCode>General</c:formatCode>
                <c:ptCount val="4"/>
                <c:pt idx="0">
                  <c:v>67728</c:v>
                </c:pt>
                <c:pt idx="1">
                  <c:v>67311</c:v>
                </c:pt>
                <c:pt idx="2">
                  <c:v>61849</c:v>
                </c:pt>
                <c:pt idx="3">
                  <c:v>69881</c:v>
                </c:pt>
              </c:numCache>
            </c:numRef>
          </c:val>
          <c:extLst xmlns:c16r2="http://schemas.microsoft.com/office/drawing/2015/06/chart">
            <c:ext xmlns:c16="http://schemas.microsoft.com/office/drawing/2014/chart" uri="{C3380CC4-5D6E-409C-BE32-E72D297353CC}">
              <c16:uniqueId val="{00000000-8C28-45B6-95AA-E0424072CDC6}"/>
            </c:ext>
          </c:extLst>
        </c:ser>
        <c:ser>
          <c:idx val="1"/>
          <c:order val="1"/>
          <c:tx>
            <c:strRef>
              <c:f>Лист1!$C$2</c:f>
              <c:strCache>
                <c:ptCount val="1"/>
                <c:pt idx="0">
                  <c:v>Расходы</c:v>
                </c:pt>
              </c:strCache>
            </c:strRef>
          </c:tx>
          <c:spPr>
            <a:solidFill>
              <a:schemeClr val="accent2"/>
            </a:solidFill>
            <a:ln>
              <a:noFill/>
            </a:ln>
            <a:effectLst/>
          </c:spPr>
          <c:invertIfNegative val="0"/>
          <c:cat>
            <c:strRef>
              <c:f>Лист1!$A$3:$A$6</c:f>
              <c:strCache>
                <c:ptCount val="4"/>
                <c:pt idx="0">
                  <c:v>2018 год</c:v>
                </c:pt>
                <c:pt idx="1">
                  <c:v>2019 год</c:v>
                </c:pt>
                <c:pt idx="2">
                  <c:v>2020 год</c:v>
                </c:pt>
                <c:pt idx="3">
                  <c:v>2021 год</c:v>
                </c:pt>
              </c:strCache>
            </c:strRef>
          </c:cat>
          <c:val>
            <c:numRef>
              <c:f>Лист1!$C$3:$C$6</c:f>
              <c:numCache>
                <c:formatCode>General</c:formatCode>
                <c:ptCount val="4"/>
                <c:pt idx="0">
                  <c:v>40192</c:v>
                </c:pt>
                <c:pt idx="1">
                  <c:v>57035</c:v>
                </c:pt>
                <c:pt idx="2">
                  <c:v>58103</c:v>
                </c:pt>
                <c:pt idx="3">
                  <c:v>134150</c:v>
                </c:pt>
              </c:numCache>
            </c:numRef>
          </c:val>
          <c:extLst xmlns:c16r2="http://schemas.microsoft.com/office/drawing/2015/06/chart">
            <c:ext xmlns:c16="http://schemas.microsoft.com/office/drawing/2014/chart" uri="{C3380CC4-5D6E-409C-BE32-E72D297353CC}">
              <c16:uniqueId val="{00000001-8C28-45B6-95AA-E0424072CDC6}"/>
            </c:ext>
          </c:extLst>
        </c:ser>
        <c:ser>
          <c:idx val="2"/>
          <c:order val="2"/>
          <c:tx>
            <c:strRef>
              <c:f>Лист1!$D$2</c:f>
              <c:strCache>
                <c:ptCount val="1"/>
                <c:pt idx="0">
                  <c:v>Дефицит</c:v>
                </c:pt>
              </c:strCache>
            </c:strRef>
          </c:tx>
          <c:spPr>
            <a:solidFill>
              <a:schemeClr val="accent3"/>
            </a:solidFill>
            <a:ln>
              <a:noFill/>
            </a:ln>
            <a:effectLst/>
          </c:spPr>
          <c:invertIfNegative val="0"/>
          <c:cat>
            <c:strRef>
              <c:f>Лист1!$A$3:$A$6</c:f>
              <c:strCache>
                <c:ptCount val="4"/>
                <c:pt idx="0">
                  <c:v>2018 год</c:v>
                </c:pt>
                <c:pt idx="1">
                  <c:v>2019 год</c:v>
                </c:pt>
                <c:pt idx="2">
                  <c:v>2020 год</c:v>
                </c:pt>
                <c:pt idx="3">
                  <c:v>2021 год</c:v>
                </c:pt>
              </c:strCache>
            </c:strRef>
          </c:cat>
          <c:val>
            <c:numRef>
              <c:f>Лист1!$D$3:$D$6</c:f>
              <c:numCache>
                <c:formatCode>General</c:formatCode>
                <c:ptCount val="4"/>
                <c:pt idx="3">
                  <c:v>64269</c:v>
                </c:pt>
              </c:numCache>
            </c:numRef>
          </c:val>
          <c:extLst xmlns:c16r2="http://schemas.microsoft.com/office/drawing/2015/06/chart">
            <c:ext xmlns:c16="http://schemas.microsoft.com/office/drawing/2014/chart" uri="{C3380CC4-5D6E-409C-BE32-E72D297353CC}">
              <c16:uniqueId val="{00000002-8C28-45B6-95AA-E0424072CDC6}"/>
            </c:ext>
          </c:extLst>
        </c:ser>
        <c:ser>
          <c:idx val="3"/>
          <c:order val="3"/>
          <c:tx>
            <c:strRef>
              <c:f>Лист1!$E$2</c:f>
              <c:strCache>
                <c:ptCount val="1"/>
                <c:pt idx="0">
                  <c:v>Профицит</c:v>
                </c:pt>
              </c:strCache>
            </c:strRef>
          </c:tx>
          <c:spPr>
            <a:solidFill>
              <a:schemeClr val="accent4"/>
            </a:solidFill>
            <a:ln>
              <a:noFill/>
            </a:ln>
            <a:effectLst/>
          </c:spPr>
          <c:invertIfNegative val="0"/>
          <c:cat>
            <c:strRef>
              <c:f>Лист1!$A$3:$A$6</c:f>
              <c:strCache>
                <c:ptCount val="4"/>
                <c:pt idx="0">
                  <c:v>2018 год</c:v>
                </c:pt>
                <c:pt idx="1">
                  <c:v>2019 год</c:v>
                </c:pt>
                <c:pt idx="2">
                  <c:v>2020 год</c:v>
                </c:pt>
                <c:pt idx="3">
                  <c:v>2021 год</c:v>
                </c:pt>
              </c:strCache>
            </c:strRef>
          </c:cat>
          <c:val>
            <c:numRef>
              <c:f>Лист1!$E$3:$E$6</c:f>
              <c:numCache>
                <c:formatCode>General</c:formatCode>
                <c:ptCount val="4"/>
                <c:pt idx="0">
                  <c:v>27536</c:v>
                </c:pt>
                <c:pt idx="1">
                  <c:v>10276</c:v>
                </c:pt>
                <c:pt idx="2">
                  <c:v>3746</c:v>
                </c:pt>
              </c:numCache>
            </c:numRef>
          </c:val>
          <c:extLst xmlns:c16r2="http://schemas.microsoft.com/office/drawing/2015/06/chart">
            <c:ext xmlns:c16="http://schemas.microsoft.com/office/drawing/2014/chart" uri="{C3380CC4-5D6E-409C-BE32-E72D297353CC}">
              <c16:uniqueId val="{00000000-0708-4992-8716-409B011912CD}"/>
            </c:ext>
          </c:extLst>
        </c:ser>
        <c:dLbls>
          <c:showLegendKey val="0"/>
          <c:showVal val="0"/>
          <c:showCatName val="0"/>
          <c:showSerName val="0"/>
          <c:showPercent val="0"/>
          <c:showBubbleSize val="0"/>
        </c:dLbls>
        <c:gapWidth val="219"/>
        <c:overlap val="-27"/>
        <c:axId val="297621440"/>
        <c:axId val="297621824"/>
      </c:barChart>
      <c:catAx>
        <c:axId val="297621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97621824"/>
        <c:crosses val="autoZero"/>
        <c:auto val="1"/>
        <c:lblAlgn val="ctr"/>
        <c:lblOffset val="100"/>
        <c:noMultiLvlLbl val="0"/>
      </c:catAx>
      <c:valAx>
        <c:axId val="2976218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ru-RU" dirty="0" err="1"/>
                  <a:t>Тыс.руб</a:t>
                </a:r>
                <a:r>
                  <a:rPr lang="ru-RU" dirty="0"/>
                  <a:t>.</a:t>
                </a:r>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ru-RU"/>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976214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361574823770399"/>
          <c:y val="0.14069929104669984"/>
          <c:w val="0.81061104424061292"/>
          <c:h val="0.71400056543011825"/>
        </c:manualLayout>
      </c:layout>
      <c:barChart>
        <c:barDir val="bar"/>
        <c:grouping val="stacked"/>
        <c:varyColors val="0"/>
        <c:ser>
          <c:idx val="0"/>
          <c:order val="0"/>
          <c:tx>
            <c:strRef>
              <c:f>Лист1!$B$1</c:f>
              <c:strCache>
                <c:ptCount val="1"/>
                <c:pt idx="0">
                  <c:v>налог на совокупный доход</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lt1"/>
                    </a:solidFill>
                    <a:latin typeface="Arial" panose="020B0604020202020204" pitchFamily="34" charset="0"/>
                    <a:ea typeface="+mn-ea"/>
                    <a:cs typeface="Arial" panose="020B0604020202020204" pitchFamily="34" charset="0"/>
                  </a:defRPr>
                </a:pPr>
                <a:endParaRPr lang="ru-RU"/>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Лист1!$A$2:$A$5</c:f>
              <c:strCache>
                <c:ptCount val="4"/>
                <c:pt idx="0">
                  <c:v>2018 год</c:v>
                </c:pt>
                <c:pt idx="1">
                  <c:v>2019 год</c:v>
                </c:pt>
                <c:pt idx="2">
                  <c:v>2020 год</c:v>
                </c:pt>
                <c:pt idx="3">
                  <c:v>2021 год</c:v>
                </c:pt>
              </c:strCache>
            </c:strRef>
          </c:cat>
          <c:val>
            <c:numRef>
              <c:f>Лист1!$B$2:$B$5</c:f>
              <c:numCache>
                <c:formatCode>General</c:formatCode>
                <c:ptCount val="4"/>
                <c:pt idx="0">
                  <c:v>17419</c:v>
                </c:pt>
                <c:pt idx="1">
                  <c:v>29524</c:v>
                </c:pt>
                <c:pt idx="2">
                  <c:v>26274</c:v>
                </c:pt>
                <c:pt idx="3">
                  <c:v>0</c:v>
                </c:pt>
              </c:numCache>
            </c:numRef>
          </c:val>
          <c:extLst xmlns:c16r2="http://schemas.microsoft.com/office/drawing/2015/06/chart">
            <c:ext xmlns:c16="http://schemas.microsoft.com/office/drawing/2014/chart" uri="{C3380CC4-5D6E-409C-BE32-E72D297353CC}">
              <c16:uniqueId val="{00000000-C91A-4262-93E9-437429C407E1}"/>
            </c:ext>
          </c:extLst>
        </c:ser>
        <c:ser>
          <c:idx val="1"/>
          <c:order val="1"/>
          <c:tx>
            <c:strRef>
              <c:f>Лист1!$C$1</c:f>
              <c:strCache>
                <c:ptCount val="1"/>
                <c:pt idx="0">
                  <c:v>НДФЛ</c:v>
                </c:pt>
              </c:strCache>
            </c:strRef>
          </c:tx>
          <c:spPr>
            <a:solidFill>
              <a:schemeClr val="accent2"/>
            </a:solidFill>
            <a:ln>
              <a:noFill/>
            </a:ln>
            <a:effectLst/>
          </c:spPr>
          <c:invertIfNegative val="0"/>
          <c:dLbls>
            <c:dLbl>
              <c:idx val="0"/>
              <c:spPr>
                <a:noFill/>
                <a:ln>
                  <a:noFill/>
                </a:ln>
                <a:effectLst/>
              </c:spPr>
              <c:txPr>
                <a:bodyPr rot="-5400000" spcFirstLastPara="1" vertOverflow="ellipsis" wrap="square" anchor="ctr" anchorCtr="1"/>
                <a:lstStyle/>
                <a:p>
                  <a:pPr>
                    <a:defRPr sz="800" b="0" i="0" u="none" strike="noStrike" kern="1200" baseline="0">
                      <a:solidFill>
                        <a:schemeClr val="lt1"/>
                      </a:solidFill>
                      <a:latin typeface="Arial" panose="020B0604020202020204" pitchFamily="34" charset="0"/>
                      <a:ea typeface="+mn-ea"/>
                      <a:cs typeface="Arial" panose="020B0604020202020204" pitchFamily="34" charset="0"/>
                    </a:defRPr>
                  </a:pPr>
                  <a:endParaRPr lang="ru-RU"/>
                </a:p>
              </c:txPr>
              <c:dLblPos val="ctr"/>
              <c:showLegendKey val="0"/>
              <c:showVal val="1"/>
              <c:showCatName val="0"/>
              <c:showSerName val="0"/>
              <c:showPercent val="0"/>
              <c:showBubbleSize val="0"/>
            </c:dLbl>
            <c:spPr>
              <a:noFill/>
              <a:ln>
                <a:noFill/>
              </a:ln>
              <a:effectLst/>
            </c:spPr>
            <c:txPr>
              <a:bodyPr rot="0" spcFirstLastPara="1" vertOverflow="ellipsis" vert="horz" wrap="square" anchor="ctr" anchorCtr="1"/>
              <a:lstStyle/>
              <a:p>
                <a:pPr>
                  <a:defRPr sz="800" b="0" i="0" u="none" strike="noStrike" kern="1200" baseline="0">
                    <a:solidFill>
                      <a:schemeClr val="lt1"/>
                    </a:solidFill>
                    <a:latin typeface="Arial" panose="020B0604020202020204" pitchFamily="34" charset="0"/>
                    <a:ea typeface="+mn-ea"/>
                    <a:cs typeface="Arial" panose="020B0604020202020204" pitchFamily="34" charset="0"/>
                  </a:defRPr>
                </a:pPr>
                <a:endParaRPr lang="ru-RU"/>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Лист1!$A$2:$A$5</c:f>
              <c:strCache>
                <c:ptCount val="4"/>
                <c:pt idx="0">
                  <c:v>2018 год</c:v>
                </c:pt>
                <c:pt idx="1">
                  <c:v>2019 год</c:v>
                </c:pt>
                <c:pt idx="2">
                  <c:v>2020 год</c:v>
                </c:pt>
                <c:pt idx="3">
                  <c:v>2021 год</c:v>
                </c:pt>
              </c:strCache>
            </c:strRef>
          </c:cat>
          <c:val>
            <c:numRef>
              <c:f>Лист1!$C$2:$C$5</c:f>
              <c:numCache>
                <c:formatCode>General</c:formatCode>
                <c:ptCount val="4"/>
                <c:pt idx="0">
                  <c:v>0</c:v>
                </c:pt>
                <c:pt idx="1">
                  <c:v>0</c:v>
                </c:pt>
                <c:pt idx="2">
                  <c:v>0</c:v>
                </c:pt>
                <c:pt idx="3">
                  <c:v>59</c:v>
                </c:pt>
              </c:numCache>
            </c:numRef>
          </c:val>
          <c:extLst xmlns:c16r2="http://schemas.microsoft.com/office/drawing/2015/06/chart">
            <c:ext xmlns:c16="http://schemas.microsoft.com/office/drawing/2014/chart" uri="{C3380CC4-5D6E-409C-BE32-E72D297353CC}">
              <c16:uniqueId val="{00000001-C91A-4262-93E9-437429C407E1}"/>
            </c:ext>
          </c:extLst>
        </c:ser>
        <c:ser>
          <c:idx val="2"/>
          <c:order val="2"/>
          <c:tx>
            <c:strRef>
              <c:f>Лист1!$D$1</c:f>
              <c:strCache>
                <c:ptCount val="1"/>
                <c:pt idx="0">
                  <c:v>неналоговые доходы</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lt1"/>
                    </a:solidFill>
                    <a:latin typeface="Arial" panose="020B0604020202020204" pitchFamily="34" charset="0"/>
                    <a:ea typeface="+mn-ea"/>
                    <a:cs typeface="Arial" panose="020B0604020202020204" pitchFamily="34" charset="0"/>
                  </a:defRPr>
                </a:pPr>
                <a:endParaRPr lang="ru-RU"/>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Лист1!$A$2:$A$5</c:f>
              <c:strCache>
                <c:ptCount val="4"/>
                <c:pt idx="0">
                  <c:v>2018 год</c:v>
                </c:pt>
                <c:pt idx="1">
                  <c:v>2019 год</c:v>
                </c:pt>
                <c:pt idx="2">
                  <c:v>2020 год</c:v>
                </c:pt>
                <c:pt idx="3">
                  <c:v>2021 год</c:v>
                </c:pt>
              </c:strCache>
            </c:strRef>
          </c:cat>
          <c:val>
            <c:numRef>
              <c:f>Лист1!$D$2:$D$5</c:f>
              <c:numCache>
                <c:formatCode>General</c:formatCode>
                <c:ptCount val="4"/>
                <c:pt idx="0">
                  <c:v>1644</c:v>
                </c:pt>
                <c:pt idx="1">
                  <c:v>1528</c:v>
                </c:pt>
                <c:pt idx="2">
                  <c:v>1186</c:v>
                </c:pt>
                <c:pt idx="3">
                  <c:v>3209</c:v>
                </c:pt>
              </c:numCache>
            </c:numRef>
          </c:val>
          <c:extLst xmlns:c16r2="http://schemas.microsoft.com/office/drawing/2015/06/chart">
            <c:ext xmlns:c16="http://schemas.microsoft.com/office/drawing/2014/chart" uri="{C3380CC4-5D6E-409C-BE32-E72D297353CC}">
              <c16:uniqueId val="{00000002-C91A-4262-93E9-437429C407E1}"/>
            </c:ext>
          </c:extLst>
        </c:ser>
        <c:ser>
          <c:idx val="3"/>
          <c:order val="3"/>
          <c:tx>
            <c:strRef>
              <c:f>Лист1!$E$1</c:f>
              <c:strCache>
                <c:ptCount val="1"/>
                <c:pt idx="0">
                  <c:v>межбюджетные трансферты</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Лист1!$A$2:$A$5</c:f>
              <c:strCache>
                <c:ptCount val="4"/>
                <c:pt idx="0">
                  <c:v>2018 год</c:v>
                </c:pt>
                <c:pt idx="1">
                  <c:v>2019 год</c:v>
                </c:pt>
                <c:pt idx="2">
                  <c:v>2020 год</c:v>
                </c:pt>
                <c:pt idx="3">
                  <c:v>2021 год</c:v>
                </c:pt>
              </c:strCache>
            </c:strRef>
          </c:cat>
          <c:val>
            <c:numRef>
              <c:f>Лист1!$E$2:$E$5</c:f>
              <c:numCache>
                <c:formatCode>General</c:formatCode>
                <c:ptCount val="4"/>
                <c:pt idx="0">
                  <c:v>48665</c:v>
                </c:pt>
                <c:pt idx="1">
                  <c:v>36259</c:v>
                </c:pt>
                <c:pt idx="2">
                  <c:v>34389</c:v>
                </c:pt>
                <c:pt idx="3">
                  <c:v>66613</c:v>
                </c:pt>
              </c:numCache>
            </c:numRef>
          </c:val>
        </c:ser>
        <c:dLbls>
          <c:showLegendKey val="0"/>
          <c:showVal val="1"/>
          <c:showCatName val="0"/>
          <c:showSerName val="0"/>
          <c:showPercent val="0"/>
          <c:showBubbleSize val="0"/>
        </c:dLbls>
        <c:gapWidth val="79"/>
        <c:overlap val="100"/>
        <c:axId val="297750848"/>
        <c:axId val="297751232"/>
      </c:barChart>
      <c:catAx>
        <c:axId val="29775084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ru-RU"/>
          </a:p>
        </c:txPr>
        <c:crossAx val="297751232"/>
        <c:crosses val="autoZero"/>
        <c:auto val="1"/>
        <c:lblAlgn val="ctr"/>
        <c:lblOffset val="100"/>
        <c:noMultiLvlLbl val="0"/>
      </c:catAx>
      <c:valAx>
        <c:axId val="297751232"/>
        <c:scaling>
          <c:orientation val="minMax"/>
        </c:scaling>
        <c:delete val="0"/>
        <c:axPos val="b"/>
        <c:title>
          <c:tx>
            <c:rich>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Arial" panose="020B0604020202020204" pitchFamily="34" charset="0"/>
                    <a:ea typeface="+mn-ea"/>
                    <a:cs typeface="Arial" panose="020B0604020202020204" pitchFamily="34" charset="0"/>
                  </a:defRPr>
                </a:pPr>
                <a:r>
                  <a:rPr lang="ru-RU"/>
                  <a:t>Тыс. рублей</a:t>
                </a:r>
              </a:p>
            </c:rich>
          </c:tx>
          <c:layout>
            <c:manualLayout>
              <c:xMode val="edge"/>
              <c:yMode val="edge"/>
              <c:x val="0.44858964848543226"/>
              <c:y val="0.9114037148648545"/>
            </c:manualLayout>
          </c:layout>
          <c:overlay val="0"/>
          <c:spPr>
            <a:noFill/>
            <a:ln>
              <a:noFill/>
            </a:ln>
            <a:effectLst/>
          </c:spPr>
        </c:title>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ru-RU"/>
          </a:p>
        </c:txPr>
        <c:crossAx val="297750848"/>
        <c:crosses val="autoZero"/>
        <c:crossBetween val="between"/>
      </c:valAx>
      <c:spPr>
        <a:noFill/>
        <a:ln>
          <a:noFill/>
        </a:ln>
        <a:effectLst/>
      </c:spPr>
    </c:plotArea>
    <c:legend>
      <c:legendPos val="t"/>
      <c:layout>
        <c:manualLayout>
          <c:xMode val="edge"/>
          <c:yMode val="edge"/>
          <c:x val="1.4463489813244584E-2"/>
          <c:y val="1.7543068001720237E-2"/>
          <c:w val="0.72235761354475914"/>
          <c:h val="4.960751900066137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ru-RU"/>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Arial" panose="020B0604020202020204" pitchFamily="34" charset="0"/>
          <a:cs typeface="Arial" panose="020B0604020202020204" pitchFamily="34" charset="0"/>
        </a:defRPr>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2400" b="0" i="0" u="none" strike="noStrike" kern="1200" spc="0" baseline="0">
                <a:solidFill>
                  <a:schemeClr val="tx1">
                    <a:lumMod val="65000"/>
                    <a:lumOff val="35000"/>
                  </a:schemeClr>
                </a:solidFill>
                <a:latin typeface="+mn-lt"/>
                <a:ea typeface="+mn-ea"/>
                <a:cs typeface="+mn-cs"/>
              </a:defRPr>
            </a:pPr>
            <a:r>
              <a:rPr lang="ru-RU" sz="2400" b="0" i="0" u="none" strike="noStrike" baseline="0" dirty="0">
                <a:effectLst/>
              </a:rPr>
              <a:t>Межбюджетные трансферты</a:t>
            </a:r>
          </a:p>
        </c:rich>
      </c:tx>
      <c:layout>
        <c:manualLayout>
          <c:xMode val="edge"/>
          <c:yMode val="edge"/>
          <c:x val="0.29800232963894641"/>
          <c:y val="6.0374998496638514E-3"/>
        </c:manualLayout>
      </c:layout>
      <c:overlay val="0"/>
      <c:spPr>
        <a:noFill/>
        <a:ln>
          <a:noFill/>
        </a:ln>
        <a:effectLst/>
      </c:spPr>
      <c:txPr>
        <a:bodyPr rot="0" spcFirstLastPara="1" vertOverflow="ellipsis" vert="horz" wrap="square" anchor="ctr" anchorCtr="1"/>
        <a:lstStyle/>
        <a:p>
          <a:pPr algn="ctr">
            <a:defRPr sz="240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manualLayout>
          <c:layoutTarget val="inner"/>
          <c:xMode val="edge"/>
          <c:yMode val="edge"/>
          <c:x val="9.4932854506027051E-2"/>
          <c:y val="9.9086326256278265E-2"/>
          <c:w val="0.89119451561026053"/>
          <c:h val="0.62587268208637714"/>
        </c:manualLayout>
      </c:layout>
      <c:barChart>
        <c:barDir val="col"/>
        <c:grouping val="stacked"/>
        <c:varyColors val="0"/>
        <c:ser>
          <c:idx val="0"/>
          <c:order val="0"/>
          <c:tx>
            <c:strRef>
              <c:f>Лист1!$B$1</c:f>
              <c:strCache>
                <c:ptCount val="1"/>
                <c:pt idx="0">
                  <c:v>Дотация на выравнивание уровня бюджетной обеспеченности</c:v>
                </c:pt>
              </c:strCache>
            </c:strRef>
          </c:tx>
          <c:spPr>
            <a:solidFill>
              <a:schemeClr val="accent1"/>
            </a:solidFill>
            <a:ln>
              <a:noFill/>
            </a:ln>
            <a:effectLst/>
          </c:spPr>
          <c:invertIfNegative val="0"/>
          <c:cat>
            <c:strRef>
              <c:f>Лист1!$A$2:$A$5</c:f>
              <c:strCache>
                <c:ptCount val="4"/>
                <c:pt idx="0">
                  <c:v>2018 год</c:v>
                </c:pt>
                <c:pt idx="1">
                  <c:v>2019 год</c:v>
                </c:pt>
                <c:pt idx="2">
                  <c:v>2020 год</c:v>
                </c:pt>
                <c:pt idx="3">
                  <c:v>2021 год</c:v>
                </c:pt>
              </c:strCache>
            </c:strRef>
          </c:cat>
          <c:val>
            <c:numRef>
              <c:f>Лист1!$B$2:$B$5</c:f>
              <c:numCache>
                <c:formatCode>General</c:formatCode>
                <c:ptCount val="4"/>
                <c:pt idx="0">
                  <c:v>30979.599999999991</c:v>
                </c:pt>
                <c:pt idx="1">
                  <c:v>23573.200000000001</c:v>
                </c:pt>
                <c:pt idx="2">
                  <c:v>14474.9</c:v>
                </c:pt>
                <c:pt idx="3">
                  <c:v>63247.3</c:v>
                </c:pt>
              </c:numCache>
            </c:numRef>
          </c:val>
          <c:extLst xmlns:c16r2="http://schemas.microsoft.com/office/drawing/2015/06/chart">
            <c:ext xmlns:c16="http://schemas.microsoft.com/office/drawing/2014/chart" uri="{C3380CC4-5D6E-409C-BE32-E72D297353CC}">
              <c16:uniqueId val="{00000000-44DE-4A43-8DA4-0F57CD4FA2BC}"/>
            </c:ext>
          </c:extLst>
        </c:ser>
        <c:ser>
          <c:idx val="1"/>
          <c:order val="1"/>
          <c:tx>
            <c:strRef>
              <c:f>Лист1!$C$1</c:f>
              <c:strCache>
                <c:ptCount val="1"/>
                <c:pt idx="0">
                  <c:v>Прочие дотации</c:v>
                </c:pt>
              </c:strCache>
            </c:strRef>
          </c:tx>
          <c:spPr>
            <a:solidFill>
              <a:schemeClr val="accent2"/>
            </a:solidFill>
            <a:ln>
              <a:noFill/>
            </a:ln>
            <a:effectLst/>
          </c:spPr>
          <c:invertIfNegative val="0"/>
          <c:cat>
            <c:strRef>
              <c:f>Лист1!$A$2:$A$5</c:f>
              <c:strCache>
                <c:ptCount val="4"/>
                <c:pt idx="0">
                  <c:v>2018 год</c:v>
                </c:pt>
                <c:pt idx="1">
                  <c:v>2019 год</c:v>
                </c:pt>
                <c:pt idx="2">
                  <c:v>2020 год</c:v>
                </c:pt>
                <c:pt idx="3">
                  <c:v>2021 год</c:v>
                </c:pt>
              </c:strCache>
            </c:strRef>
          </c:cat>
          <c:val>
            <c:numRef>
              <c:f>Лист1!$C$2:$C$5</c:f>
              <c:numCache>
                <c:formatCode>General</c:formatCode>
                <c:ptCount val="4"/>
                <c:pt idx="1">
                  <c:v>163.4</c:v>
                </c:pt>
              </c:numCache>
            </c:numRef>
          </c:val>
          <c:extLst xmlns:c16r2="http://schemas.microsoft.com/office/drawing/2015/06/chart">
            <c:ext xmlns:c16="http://schemas.microsoft.com/office/drawing/2014/chart" uri="{C3380CC4-5D6E-409C-BE32-E72D297353CC}">
              <c16:uniqueId val="{00000001-44DE-4A43-8DA4-0F57CD4FA2BC}"/>
            </c:ext>
          </c:extLst>
        </c:ser>
        <c:ser>
          <c:idx val="2"/>
          <c:order val="2"/>
          <c:tx>
            <c:strRef>
              <c:f>Лист1!$D$1</c:f>
              <c:strCache>
                <c:ptCount val="1"/>
                <c:pt idx="0">
                  <c:v>Субвенция на уборку и санитарную очистку территории поселка</c:v>
                </c:pt>
              </c:strCache>
            </c:strRef>
          </c:tx>
          <c:spPr>
            <a:solidFill>
              <a:schemeClr val="accent3"/>
            </a:solidFill>
            <a:ln>
              <a:noFill/>
            </a:ln>
            <a:effectLst/>
          </c:spPr>
          <c:invertIfNegative val="0"/>
          <c:cat>
            <c:strRef>
              <c:f>Лист1!$A$2:$A$5</c:f>
              <c:strCache>
                <c:ptCount val="4"/>
                <c:pt idx="0">
                  <c:v>2018 год</c:v>
                </c:pt>
                <c:pt idx="1">
                  <c:v>2019 год</c:v>
                </c:pt>
                <c:pt idx="2">
                  <c:v>2020 год</c:v>
                </c:pt>
                <c:pt idx="3">
                  <c:v>2021 год</c:v>
                </c:pt>
              </c:strCache>
            </c:strRef>
          </c:cat>
          <c:val>
            <c:numRef>
              <c:f>Лист1!$D$2:$D$5</c:f>
              <c:numCache>
                <c:formatCode>General</c:formatCode>
                <c:ptCount val="4"/>
                <c:pt idx="0">
                  <c:v>14584.6</c:v>
                </c:pt>
                <c:pt idx="1">
                  <c:v>14427.2</c:v>
                </c:pt>
                <c:pt idx="2">
                  <c:v>15345.7</c:v>
                </c:pt>
              </c:numCache>
            </c:numRef>
          </c:val>
          <c:extLst xmlns:c16r2="http://schemas.microsoft.com/office/drawing/2015/06/chart">
            <c:ext xmlns:c16="http://schemas.microsoft.com/office/drawing/2014/chart" uri="{C3380CC4-5D6E-409C-BE32-E72D297353CC}">
              <c16:uniqueId val="{00000002-44DE-4A43-8DA4-0F57CD4FA2BC}"/>
            </c:ext>
          </c:extLst>
        </c:ser>
        <c:ser>
          <c:idx val="3"/>
          <c:order val="3"/>
          <c:tx>
            <c:strRef>
              <c:f>Лист1!$E$1</c:f>
              <c:strCache>
                <c:ptCount val="1"/>
                <c:pt idx="0">
                  <c:v>Субвенция на осуществление опеки и попечительства</c:v>
                </c:pt>
              </c:strCache>
            </c:strRef>
          </c:tx>
          <c:spPr>
            <a:solidFill>
              <a:schemeClr val="accent4"/>
            </a:solidFill>
            <a:ln>
              <a:noFill/>
            </a:ln>
            <a:effectLst/>
          </c:spPr>
          <c:invertIfNegative val="0"/>
          <c:cat>
            <c:strRef>
              <c:f>Лист1!$A$2:$A$5</c:f>
              <c:strCache>
                <c:ptCount val="4"/>
                <c:pt idx="0">
                  <c:v>2018 год</c:v>
                </c:pt>
                <c:pt idx="1">
                  <c:v>2019 год</c:v>
                </c:pt>
                <c:pt idx="2">
                  <c:v>2020 год</c:v>
                </c:pt>
                <c:pt idx="3">
                  <c:v>2021 год</c:v>
                </c:pt>
              </c:strCache>
            </c:strRef>
          </c:cat>
          <c:val>
            <c:numRef>
              <c:f>Лист1!$E$2:$E$5</c:f>
              <c:numCache>
                <c:formatCode>General</c:formatCode>
                <c:ptCount val="4"/>
                <c:pt idx="0">
                  <c:v>751.8</c:v>
                </c:pt>
                <c:pt idx="1">
                  <c:v>833.2</c:v>
                </c:pt>
                <c:pt idx="2">
                  <c:v>859</c:v>
                </c:pt>
                <c:pt idx="3">
                  <c:v>900.4</c:v>
                </c:pt>
              </c:numCache>
            </c:numRef>
          </c:val>
          <c:extLst xmlns:c16r2="http://schemas.microsoft.com/office/drawing/2015/06/chart">
            <c:ext xmlns:c16="http://schemas.microsoft.com/office/drawing/2014/chart" uri="{C3380CC4-5D6E-409C-BE32-E72D297353CC}">
              <c16:uniqueId val="{00000003-44DE-4A43-8DA4-0F57CD4FA2BC}"/>
            </c:ext>
          </c:extLst>
        </c:ser>
        <c:ser>
          <c:idx val="4"/>
          <c:order val="4"/>
          <c:tx>
            <c:strRef>
              <c:f>Лист1!$F$1</c:f>
              <c:strCache>
                <c:ptCount val="1"/>
                <c:pt idx="0">
                  <c:v>Субвенция на выплату пособий опекаемым детям</c:v>
                </c:pt>
              </c:strCache>
            </c:strRef>
          </c:tx>
          <c:spPr>
            <a:solidFill>
              <a:schemeClr val="accent5"/>
            </a:solidFill>
            <a:ln>
              <a:noFill/>
            </a:ln>
            <a:effectLst/>
          </c:spPr>
          <c:invertIfNegative val="0"/>
          <c:cat>
            <c:strRef>
              <c:f>Лист1!$A$2:$A$5</c:f>
              <c:strCache>
                <c:ptCount val="4"/>
                <c:pt idx="0">
                  <c:v>2018 год</c:v>
                </c:pt>
                <c:pt idx="1">
                  <c:v>2019 год</c:v>
                </c:pt>
                <c:pt idx="2">
                  <c:v>2020 год</c:v>
                </c:pt>
                <c:pt idx="3">
                  <c:v>2021 год</c:v>
                </c:pt>
              </c:strCache>
            </c:strRef>
          </c:cat>
          <c:val>
            <c:numRef>
              <c:f>Лист1!$F$2:$F$5</c:f>
              <c:numCache>
                <c:formatCode>General</c:formatCode>
                <c:ptCount val="4"/>
                <c:pt idx="0">
                  <c:v>1912.4</c:v>
                </c:pt>
                <c:pt idx="1">
                  <c:v>1931.6</c:v>
                </c:pt>
                <c:pt idx="2">
                  <c:v>2008.3</c:v>
                </c:pt>
                <c:pt idx="3">
                  <c:v>2076.6999999999998</c:v>
                </c:pt>
              </c:numCache>
            </c:numRef>
          </c:val>
          <c:extLst xmlns:c16r2="http://schemas.microsoft.com/office/drawing/2015/06/chart">
            <c:ext xmlns:c16="http://schemas.microsoft.com/office/drawing/2014/chart" uri="{C3380CC4-5D6E-409C-BE32-E72D297353CC}">
              <c16:uniqueId val="{00000004-44DE-4A43-8DA4-0F57CD4FA2BC}"/>
            </c:ext>
          </c:extLst>
        </c:ser>
        <c:ser>
          <c:idx val="5"/>
          <c:order val="5"/>
          <c:tx>
            <c:strRef>
              <c:f>Лист1!$G$1</c:f>
              <c:strCache>
                <c:ptCount val="1"/>
                <c:pt idx="0">
                  <c:v>Субвенция на выплату вознаграждения приемным родителям</c:v>
                </c:pt>
              </c:strCache>
            </c:strRef>
          </c:tx>
          <c:spPr>
            <a:solidFill>
              <a:schemeClr val="accent6"/>
            </a:solidFill>
            <a:ln>
              <a:noFill/>
            </a:ln>
            <a:effectLst/>
          </c:spPr>
          <c:invertIfNegative val="0"/>
          <c:cat>
            <c:strRef>
              <c:f>Лист1!$A$2:$A$5</c:f>
              <c:strCache>
                <c:ptCount val="4"/>
                <c:pt idx="0">
                  <c:v>2018 год</c:v>
                </c:pt>
                <c:pt idx="1">
                  <c:v>2019 год</c:v>
                </c:pt>
                <c:pt idx="2">
                  <c:v>2020 год</c:v>
                </c:pt>
                <c:pt idx="3">
                  <c:v>2021 год</c:v>
                </c:pt>
              </c:strCache>
            </c:strRef>
          </c:cat>
          <c:val>
            <c:numRef>
              <c:f>Лист1!$G$2:$G$5</c:f>
              <c:numCache>
                <c:formatCode>General</c:formatCode>
                <c:ptCount val="4"/>
                <c:pt idx="0">
                  <c:v>430.2</c:v>
                </c:pt>
                <c:pt idx="1">
                  <c:v>354.2</c:v>
                </c:pt>
                <c:pt idx="2">
                  <c:v>368.2</c:v>
                </c:pt>
                <c:pt idx="3">
                  <c:v>380.7</c:v>
                </c:pt>
              </c:numCache>
            </c:numRef>
          </c:val>
          <c:extLst xmlns:c16r2="http://schemas.microsoft.com/office/drawing/2015/06/chart">
            <c:ext xmlns:c16="http://schemas.microsoft.com/office/drawing/2014/chart" uri="{C3380CC4-5D6E-409C-BE32-E72D297353CC}">
              <c16:uniqueId val="{00000005-44DE-4A43-8DA4-0F57CD4FA2BC}"/>
            </c:ext>
          </c:extLst>
        </c:ser>
        <c:ser>
          <c:idx val="6"/>
          <c:order val="6"/>
          <c:tx>
            <c:strRef>
              <c:f>Лист1!$H$1</c:f>
              <c:strCache>
                <c:ptCount val="1"/>
                <c:pt idx="0">
                  <c:v>Субвенция на составление протоколов об административных правонарушениях</c:v>
                </c:pt>
              </c:strCache>
            </c:strRef>
          </c:tx>
          <c:spPr>
            <a:solidFill>
              <a:schemeClr val="accent1">
                <a:lumMod val="60000"/>
              </a:schemeClr>
            </a:solidFill>
            <a:ln>
              <a:noFill/>
            </a:ln>
            <a:effectLst/>
          </c:spPr>
          <c:invertIfNegative val="0"/>
          <c:cat>
            <c:strRef>
              <c:f>Лист1!$A$2:$A$5</c:f>
              <c:strCache>
                <c:ptCount val="4"/>
                <c:pt idx="0">
                  <c:v>2018 год</c:v>
                </c:pt>
                <c:pt idx="1">
                  <c:v>2019 год</c:v>
                </c:pt>
                <c:pt idx="2">
                  <c:v>2020 год</c:v>
                </c:pt>
                <c:pt idx="3">
                  <c:v>2021 год</c:v>
                </c:pt>
              </c:strCache>
            </c:strRef>
          </c:cat>
          <c:val>
            <c:numRef>
              <c:f>Лист1!$H$2:$H$5</c:f>
              <c:numCache>
                <c:formatCode>General</c:formatCode>
                <c:ptCount val="4"/>
                <c:pt idx="0">
                  <c:v>6.9</c:v>
                </c:pt>
                <c:pt idx="1">
                  <c:v>7.2</c:v>
                </c:pt>
                <c:pt idx="2">
                  <c:v>7.5</c:v>
                </c:pt>
                <c:pt idx="3">
                  <c:v>7.8</c:v>
                </c:pt>
              </c:numCache>
            </c:numRef>
          </c:val>
          <c:extLst xmlns:c16r2="http://schemas.microsoft.com/office/drawing/2015/06/chart">
            <c:ext xmlns:c16="http://schemas.microsoft.com/office/drawing/2014/chart" uri="{C3380CC4-5D6E-409C-BE32-E72D297353CC}">
              <c16:uniqueId val="{00000000-26E8-46CE-9C6E-B0D1FCCC28F1}"/>
            </c:ext>
          </c:extLst>
        </c:ser>
        <c:dLbls>
          <c:showLegendKey val="0"/>
          <c:showVal val="0"/>
          <c:showCatName val="0"/>
          <c:showSerName val="0"/>
          <c:showPercent val="0"/>
          <c:showBubbleSize val="0"/>
        </c:dLbls>
        <c:gapWidth val="150"/>
        <c:overlap val="100"/>
        <c:axId val="298570736"/>
        <c:axId val="298605088"/>
      </c:barChart>
      <c:catAx>
        <c:axId val="298570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98605088"/>
        <c:crosses val="autoZero"/>
        <c:auto val="1"/>
        <c:lblAlgn val="ctr"/>
        <c:lblOffset val="100"/>
        <c:noMultiLvlLbl val="0"/>
      </c:catAx>
      <c:valAx>
        <c:axId val="2986050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ru-RU" dirty="0" err="1"/>
                  <a:t>Тыс.руб</a:t>
                </a:r>
                <a:r>
                  <a:rPr lang="ru-RU" dirty="0"/>
                  <a:t>.</a:t>
                </a:r>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ru-RU"/>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98570736"/>
        <c:crosses val="autoZero"/>
        <c:crossBetween val="between"/>
      </c:valAx>
      <c:spPr>
        <a:noFill/>
        <a:ln>
          <a:noFill/>
        </a:ln>
        <a:effectLst/>
      </c:spPr>
    </c:plotArea>
    <c:legend>
      <c:legendPos val="b"/>
      <c:layout>
        <c:manualLayout>
          <c:xMode val="edge"/>
          <c:yMode val="edge"/>
          <c:x val="3.0016692766699452E-2"/>
          <c:y val="0.78491302991887679"/>
          <c:w val="0.62313390495338794"/>
          <c:h val="0.2033377406515212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954986801112714E-2"/>
          <c:y val="1.4203445681792383E-2"/>
          <c:w val="0.92308008797883467"/>
          <c:h val="0.73278006124903661"/>
        </c:manualLayout>
      </c:layout>
      <c:barChart>
        <c:barDir val="col"/>
        <c:grouping val="clustered"/>
        <c:varyColors val="0"/>
        <c:ser>
          <c:idx val="0"/>
          <c:order val="0"/>
          <c:tx>
            <c:strRef>
              <c:f>Лист1!$B$1</c:f>
              <c:strCache>
                <c:ptCount val="1"/>
                <c:pt idx="0">
                  <c:v>Ремонт и содержание дорог
</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Century Gothic" panose="020B0502020202020204" pitchFamily="34" charset="0"/>
                    <a:ea typeface="+mn-ea"/>
                    <a:cs typeface="Arial" panose="020B0604020202020204" pitchFamily="34" charset="0"/>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2018 год</c:v>
                </c:pt>
                <c:pt idx="1">
                  <c:v>2019 год</c:v>
                </c:pt>
                <c:pt idx="2">
                  <c:v>2020 год</c:v>
                </c:pt>
                <c:pt idx="3">
                  <c:v>2021 год</c:v>
                </c:pt>
              </c:strCache>
            </c:strRef>
          </c:cat>
          <c:val>
            <c:numRef>
              <c:f>Лист1!$B$2:$B$5</c:f>
              <c:numCache>
                <c:formatCode>General</c:formatCode>
                <c:ptCount val="4"/>
                <c:pt idx="0">
                  <c:v>9379</c:v>
                </c:pt>
                <c:pt idx="1">
                  <c:v>24954</c:v>
                </c:pt>
                <c:pt idx="2">
                  <c:v>23986</c:v>
                </c:pt>
                <c:pt idx="3">
                  <c:v>21772</c:v>
                </c:pt>
              </c:numCache>
            </c:numRef>
          </c:val>
          <c:extLst xmlns:c16r2="http://schemas.microsoft.com/office/drawing/2015/06/chart">
            <c:ext xmlns:c16="http://schemas.microsoft.com/office/drawing/2014/chart" uri="{C3380CC4-5D6E-409C-BE32-E72D297353CC}">
              <c16:uniqueId val="{00000000-8C28-45B6-95AA-E0424072CDC6}"/>
            </c:ext>
          </c:extLst>
        </c:ser>
        <c:ser>
          <c:idx val="1"/>
          <c:order val="1"/>
          <c:tx>
            <c:strRef>
              <c:f>Лист1!$C$1</c:f>
              <c:strCache>
                <c:ptCount val="1"/>
                <c:pt idx="0">
                  <c:v>Благоустройство территории посёлка
</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Century Gothic" panose="020B0502020202020204" pitchFamily="34" charset="0"/>
                    <a:ea typeface="+mn-ea"/>
                    <a:cs typeface="Arial" panose="020B0604020202020204" pitchFamily="34" charset="0"/>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2018 год</c:v>
                </c:pt>
                <c:pt idx="1">
                  <c:v>2019 год</c:v>
                </c:pt>
                <c:pt idx="2">
                  <c:v>2020 год</c:v>
                </c:pt>
                <c:pt idx="3">
                  <c:v>2021 год</c:v>
                </c:pt>
              </c:strCache>
            </c:strRef>
          </c:cat>
          <c:val>
            <c:numRef>
              <c:f>Лист1!$C$2:$C$5</c:f>
              <c:numCache>
                <c:formatCode>General</c:formatCode>
                <c:ptCount val="4"/>
                <c:pt idx="0">
                  <c:v>15600</c:v>
                </c:pt>
                <c:pt idx="1">
                  <c:v>16258</c:v>
                </c:pt>
                <c:pt idx="2">
                  <c:v>19552</c:v>
                </c:pt>
                <c:pt idx="3">
                  <c:v>89853</c:v>
                </c:pt>
              </c:numCache>
            </c:numRef>
          </c:val>
          <c:extLst xmlns:c16r2="http://schemas.microsoft.com/office/drawing/2015/06/chart">
            <c:ext xmlns:c16="http://schemas.microsoft.com/office/drawing/2014/chart" uri="{C3380CC4-5D6E-409C-BE32-E72D297353CC}">
              <c16:uniqueId val="{00000001-8C28-45B6-95AA-E0424072CDC6}"/>
            </c:ext>
          </c:extLst>
        </c:ser>
        <c:ser>
          <c:idx val="2"/>
          <c:order val="2"/>
          <c:tx>
            <c:strRef>
              <c:f>Лист1!$E$1</c:f>
              <c:strCache>
                <c:ptCount val="1"/>
                <c:pt idx="0">
                  <c:v>Социальные выплаты семьям с опекаемыми детьми
</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Century Gothic" panose="020B0502020202020204" pitchFamily="34" charset="0"/>
                    <a:ea typeface="+mn-ea"/>
                    <a:cs typeface="Arial" panose="020B0604020202020204" pitchFamily="34" charset="0"/>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2018 год</c:v>
                </c:pt>
                <c:pt idx="1">
                  <c:v>2019 год</c:v>
                </c:pt>
                <c:pt idx="2">
                  <c:v>2020 год</c:v>
                </c:pt>
                <c:pt idx="3">
                  <c:v>2021 год</c:v>
                </c:pt>
              </c:strCache>
            </c:strRef>
          </c:cat>
          <c:val>
            <c:numRef>
              <c:f>Лист1!$E$2:$E$5</c:f>
              <c:numCache>
                <c:formatCode>General</c:formatCode>
                <c:ptCount val="4"/>
                <c:pt idx="0">
                  <c:v>2343</c:v>
                </c:pt>
                <c:pt idx="1">
                  <c:v>2199</c:v>
                </c:pt>
                <c:pt idx="2">
                  <c:v>2377</c:v>
                </c:pt>
                <c:pt idx="3">
                  <c:v>2457</c:v>
                </c:pt>
              </c:numCache>
            </c:numRef>
          </c:val>
          <c:extLst xmlns:c16r2="http://schemas.microsoft.com/office/drawing/2015/06/chart">
            <c:ext xmlns:c16="http://schemas.microsoft.com/office/drawing/2014/chart" uri="{C3380CC4-5D6E-409C-BE32-E72D297353CC}">
              <c16:uniqueId val="{00000002-8C28-45B6-95AA-E0424072CDC6}"/>
            </c:ext>
          </c:extLst>
        </c:ser>
        <c:ser>
          <c:idx val="3"/>
          <c:order val="3"/>
          <c:tx>
            <c:strRef>
              <c:f>Лист1!$F$1</c:f>
              <c:strCache>
                <c:ptCount val="1"/>
                <c:pt idx="0">
                  <c:v>Праздничные, досуговые и спортивные мероприятия
</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Century Gothic" panose="020B0502020202020204" pitchFamily="34" charset="0"/>
                    <a:ea typeface="+mn-ea"/>
                    <a:cs typeface="Arial" panose="020B0604020202020204" pitchFamily="34" charset="0"/>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2018 год</c:v>
                </c:pt>
                <c:pt idx="1">
                  <c:v>2019 год</c:v>
                </c:pt>
                <c:pt idx="2">
                  <c:v>2020 год</c:v>
                </c:pt>
                <c:pt idx="3">
                  <c:v>2021 год</c:v>
                </c:pt>
              </c:strCache>
            </c:strRef>
          </c:cat>
          <c:val>
            <c:numRef>
              <c:f>Лист1!$F$2:$F$5</c:f>
              <c:numCache>
                <c:formatCode>General</c:formatCode>
                <c:ptCount val="4"/>
                <c:pt idx="0">
                  <c:v>2787</c:v>
                </c:pt>
                <c:pt idx="1">
                  <c:v>3054</c:v>
                </c:pt>
                <c:pt idx="2">
                  <c:v>881</c:v>
                </c:pt>
                <c:pt idx="3">
                  <c:v>3260</c:v>
                </c:pt>
              </c:numCache>
            </c:numRef>
          </c:val>
          <c:extLst xmlns:c16r2="http://schemas.microsoft.com/office/drawing/2015/06/chart">
            <c:ext xmlns:c16="http://schemas.microsoft.com/office/drawing/2014/chart" uri="{C3380CC4-5D6E-409C-BE32-E72D297353CC}">
              <c16:uniqueId val="{00000001-014E-4959-BB78-6B1D44EEAA65}"/>
            </c:ext>
          </c:extLst>
        </c:ser>
        <c:ser>
          <c:idx val="4"/>
          <c:order val="4"/>
          <c:tx>
            <c:strRef>
              <c:f>Лист1!$D$1</c:f>
              <c:strCache>
                <c:ptCount val="1"/>
                <c:pt idx="0">
                  <c:v>содержание органов местного самоуправления</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Century Gothic" panose="020B0502020202020204" pitchFamily="34" charset="0"/>
                    <a:ea typeface="+mn-ea"/>
                    <a:cs typeface="Arial" panose="020B0604020202020204" pitchFamily="34" charset="0"/>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2018 год</c:v>
                </c:pt>
                <c:pt idx="1">
                  <c:v>2019 год</c:v>
                </c:pt>
                <c:pt idx="2">
                  <c:v>2020 год</c:v>
                </c:pt>
                <c:pt idx="3">
                  <c:v>2021 год</c:v>
                </c:pt>
              </c:strCache>
            </c:strRef>
          </c:cat>
          <c:val>
            <c:numRef>
              <c:f>Лист1!$D$2:$D$5</c:f>
              <c:numCache>
                <c:formatCode>General</c:formatCode>
                <c:ptCount val="4"/>
                <c:pt idx="0">
                  <c:v>8085</c:v>
                </c:pt>
                <c:pt idx="1">
                  <c:v>8689</c:v>
                </c:pt>
                <c:pt idx="2">
                  <c:v>9148</c:v>
                </c:pt>
                <c:pt idx="3">
                  <c:v>11477</c:v>
                </c:pt>
              </c:numCache>
            </c:numRef>
          </c:val>
          <c:extLst xmlns:c16r2="http://schemas.microsoft.com/office/drawing/2015/06/chart">
            <c:ext xmlns:c16="http://schemas.microsoft.com/office/drawing/2014/chart" uri="{C3380CC4-5D6E-409C-BE32-E72D297353CC}">
              <c16:uniqueId val="{00000002-014E-4959-BB78-6B1D44EEAA65}"/>
            </c:ext>
          </c:extLst>
        </c:ser>
        <c:dLbls>
          <c:showLegendKey val="0"/>
          <c:showVal val="1"/>
          <c:showCatName val="0"/>
          <c:showSerName val="0"/>
          <c:showPercent val="0"/>
          <c:showBubbleSize val="0"/>
        </c:dLbls>
        <c:gapWidth val="219"/>
        <c:overlap val="-27"/>
        <c:axId val="207663792"/>
        <c:axId val="207664968"/>
      </c:barChart>
      <c:catAx>
        <c:axId val="20766379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Arial" panose="020B0604020202020204" pitchFamily="34" charset="0"/>
              </a:defRPr>
            </a:pPr>
            <a:endParaRPr lang="ru-RU"/>
          </a:p>
        </c:txPr>
        <c:crossAx val="207664968"/>
        <c:crosses val="autoZero"/>
        <c:auto val="1"/>
        <c:lblAlgn val="ctr"/>
        <c:lblOffset val="100"/>
        <c:noMultiLvlLbl val="0"/>
      </c:catAx>
      <c:valAx>
        <c:axId val="2076649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Arial" panose="020B0604020202020204" pitchFamily="34" charset="0"/>
              </a:defRPr>
            </a:pPr>
            <a:endParaRPr lang="ru-RU"/>
          </a:p>
        </c:txPr>
        <c:crossAx val="2076637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Arial" panose="020B0604020202020204" pitchFamily="34" charset="0"/>
            </a:defRPr>
          </a:pPr>
          <a:endParaRPr lang="ru-RU"/>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Century Gothic" panose="020B0502020202020204" pitchFamily="34" charset="0"/>
          <a:cs typeface="Arial" panose="020B0604020202020204" pitchFamily="34" charset="0"/>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67B0D3BE-7393-4B86-A372-FA5F2B3F9FF7}" type="datetimeFigureOut">
              <a:rPr lang="ru-RU" smtClean="0"/>
              <a:pPr/>
              <a:t>01.07.2021</a:t>
            </a:fld>
            <a:endParaRPr lang="ru-RU"/>
          </a:p>
        </p:txBody>
      </p:sp>
      <p:sp>
        <p:nvSpPr>
          <p:cNvPr id="4" name="Образ слайда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2238C3DC-23CF-4D08-A5C8-3694B401C1AA}" type="slidenum">
              <a:rPr lang="ru-RU" smtClean="0"/>
              <a:pPr/>
              <a:t>‹#›</a:t>
            </a:fld>
            <a:endParaRPr lang="ru-RU"/>
          </a:p>
        </p:txBody>
      </p:sp>
    </p:spTree>
    <p:extLst>
      <p:ext uri="{BB962C8B-B14F-4D97-AF65-F5344CB8AC3E}">
        <p14:creationId xmlns:p14="http://schemas.microsoft.com/office/powerpoint/2010/main" val="1921037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2238C3DC-23CF-4D08-A5C8-3694B401C1AA}" type="slidenum">
              <a:rPr lang="ru-RU" smtClean="0"/>
              <a:pPr/>
              <a:t>4</a:t>
            </a:fld>
            <a:endParaRPr lang="ru-RU"/>
          </a:p>
        </p:txBody>
      </p:sp>
    </p:spTree>
    <p:extLst>
      <p:ext uri="{BB962C8B-B14F-4D97-AF65-F5344CB8AC3E}">
        <p14:creationId xmlns:p14="http://schemas.microsoft.com/office/powerpoint/2010/main" val="3642293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238C3DC-23CF-4D08-A5C8-3694B401C1AA}" type="slidenum">
              <a:rPr lang="ru-RU" smtClean="0"/>
              <a:pPr/>
              <a:t>6</a:t>
            </a:fld>
            <a:endParaRPr lang="ru-RU"/>
          </a:p>
        </p:txBody>
      </p:sp>
    </p:spTree>
    <p:extLst>
      <p:ext uri="{BB962C8B-B14F-4D97-AF65-F5344CB8AC3E}">
        <p14:creationId xmlns:p14="http://schemas.microsoft.com/office/powerpoint/2010/main" val="2836326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238C3DC-23CF-4D08-A5C8-3694B401C1AA}" type="slidenum">
              <a:rPr lang="ru-RU" smtClean="0"/>
              <a:pPr/>
              <a:t>7</a:t>
            </a:fld>
            <a:endParaRPr lang="ru-RU"/>
          </a:p>
        </p:txBody>
      </p:sp>
    </p:spTree>
    <p:extLst>
      <p:ext uri="{BB962C8B-B14F-4D97-AF65-F5344CB8AC3E}">
        <p14:creationId xmlns:p14="http://schemas.microsoft.com/office/powerpoint/2010/main" val="3298392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238C3DC-23CF-4D08-A5C8-3694B401C1AA}" type="slidenum">
              <a:rPr lang="ru-RU" smtClean="0"/>
              <a:pPr/>
              <a:t>9</a:t>
            </a:fld>
            <a:endParaRPr lang="ru-RU"/>
          </a:p>
        </p:txBody>
      </p:sp>
    </p:spTree>
    <p:extLst>
      <p:ext uri="{BB962C8B-B14F-4D97-AF65-F5344CB8AC3E}">
        <p14:creationId xmlns:p14="http://schemas.microsoft.com/office/powerpoint/2010/main" val="396442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2238C3DC-23CF-4D08-A5C8-3694B401C1AA}" type="slidenum">
              <a:rPr lang="ru-RU" smtClean="0"/>
              <a:pPr/>
              <a:t>12</a:t>
            </a:fld>
            <a:endParaRPr lang="ru-RU"/>
          </a:p>
        </p:txBody>
      </p:sp>
    </p:spTree>
    <p:extLst>
      <p:ext uri="{BB962C8B-B14F-4D97-AF65-F5344CB8AC3E}">
        <p14:creationId xmlns:p14="http://schemas.microsoft.com/office/powerpoint/2010/main" val="607667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1051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242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53133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12582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12380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2352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7274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8968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3199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857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3884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5957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7607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5292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3588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7877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7/1/2021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967582"/>
      </p:ext>
    </p:extLst>
  </p:cSld>
  <p:clrMap bg1="lt1" tx1="dk1" bg2="lt2" tx2="dk2" accent1="accent1" accent2="accent2" accent3="accent3" accent4="accent4" accent5="accent5" accent6="accent6" hlink="hlink" folHlink="folHlink"/>
  <p:sldLayoutIdLst>
    <p:sldLayoutId id="2147484572" r:id="rId1"/>
    <p:sldLayoutId id="2147484573" r:id="rId2"/>
    <p:sldLayoutId id="2147484574" r:id="rId3"/>
    <p:sldLayoutId id="2147484575" r:id="rId4"/>
    <p:sldLayoutId id="2147484576" r:id="rId5"/>
    <p:sldLayoutId id="2147484577" r:id="rId6"/>
    <p:sldLayoutId id="2147484578" r:id="rId7"/>
    <p:sldLayoutId id="2147484579" r:id="rId8"/>
    <p:sldLayoutId id="2147484580" r:id="rId9"/>
    <p:sldLayoutId id="2147484581" r:id="rId10"/>
    <p:sldLayoutId id="2147484582" r:id="rId11"/>
    <p:sldLayoutId id="2147484583" r:id="rId12"/>
    <p:sldLayoutId id="2147484584" r:id="rId13"/>
    <p:sldLayoutId id="2147484585" r:id="rId14"/>
    <p:sldLayoutId id="2147484586" r:id="rId15"/>
    <p:sldLayoutId id="214748458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E47CC7E-DCED-4A6D-89F9-AA2C224DFCA9}"/>
              </a:ext>
            </a:extLst>
          </p:cNvPr>
          <p:cNvSpPr>
            <a:spLocks noGrp="1"/>
          </p:cNvSpPr>
          <p:nvPr>
            <p:ph type="ctrTitle"/>
          </p:nvPr>
        </p:nvSpPr>
        <p:spPr>
          <a:xfrm>
            <a:off x="1509926" y="411253"/>
            <a:ext cx="8824913" cy="2247900"/>
          </a:xfrm>
        </p:spPr>
        <p:txBody>
          <a:bodyPr>
            <a:normAutofit/>
          </a:bodyPr>
          <a:lstStyle/>
          <a:p>
            <a:pPr algn="ctr"/>
            <a:r>
              <a:rPr lang="ru-RU" dirty="0"/>
              <a:t>Бюджет для граждан</a:t>
            </a:r>
            <a:br>
              <a:rPr lang="ru-RU" dirty="0"/>
            </a:br>
            <a:endParaRPr lang="ru-RU" dirty="0"/>
          </a:p>
        </p:txBody>
      </p:sp>
      <p:sp>
        <p:nvSpPr>
          <p:cNvPr id="3" name="Подзаголовок 2">
            <a:extLst>
              <a:ext uri="{FF2B5EF4-FFF2-40B4-BE49-F238E27FC236}">
                <a16:creationId xmlns="" xmlns:a16="http://schemas.microsoft.com/office/drawing/2014/main" id="{905261F4-3761-493F-B965-F95943B7EDA5}"/>
              </a:ext>
            </a:extLst>
          </p:cNvPr>
          <p:cNvSpPr>
            <a:spLocks noGrp="1"/>
          </p:cNvSpPr>
          <p:nvPr>
            <p:ph type="subTitle" idx="1"/>
          </p:nvPr>
        </p:nvSpPr>
        <p:spPr>
          <a:xfrm>
            <a:off x="1659017" y="3003473"/>
            <a:ext cx="7123112" cy="2183498"/>
          </a:xfrm>
        </p:spPr>
        <p:txBody>
          <a:bodyPr>
            <a:noAutofit/>
          </a:bodyPr>
          <a:lstStyle/>
          <a:p>
            <a:pPr algn="ctr"/>
            <a:r>
              <a:rPr lang="ru-RU" sz="3600" dirty="0" smtClean="0"/>
              <a:t>Бюджет внутригородского </a:t>
            </a:r>
            <a:r>
              <a:rPr lang="ru-RU" sz="3600" dirty="0"/>
              <a:t>муниципального образования </a:t>
            </a:r>
            <a:r>
              <a:rPr lang="ru-RU" sz="3600" dirty="0" smtClean="0"/>
              <a:t>Санкт-Петербурга поселок </a:t>
            </a:r>
            <a:r>
              <a:rPr lang="ru-RU" sz="3600" dirty="0"/>
              <a:t>Александровская на </a:t>
            </a:r>
            <a:r>
              <a:rPr lang="ru-RU" sz="3600" dirty="0" smtClean="0"/>
              <a:t>2021 </a:t>
            </a:r>
            <a:r>
              <a:rPr lang="ru-RU" sz="3600" dirty="0"/>
              <a:t>год</a:t>
            </a:r>
          </a:p>
        </p:txBody>
      </p:sp>
      <p:pic>
        <p:nvPicPr>
          <p:cNvPr id="4" name="Рисунок 3">
            <a:extLst>
              <a:ext uri="{FF2B5EF4-FFF2-40B4-BE49-F238E27FC236}">
                <a16:creationId xmlns="" xmlns:a16="http://schemas.microsoft.com/office/drawing/2014/main" id="{40CE7378-0800-4E38-8950-BBB86FEFF216}"/>
              </a:ext>
            </a:extLst>
          </p:cNvPr>
          <p:cNvPicPr>
            <a:picLocks noChangeAspect="1"/>
          </p:cNvPicPr>
          <p:nvPr/>
        </p:nvPicPr>
        <p:blipFill>
          <a:blip r:embed="rId2"/>
          <a:stretch>
            <a:fillRect/>
          </a:stretch>
        </p:blipFill>
        <p:spPr>
          <a:xfrm>
            <a:off x="981960" y="683741"/>
            <a:ext cx="1354114" cy="1631092"/>
          </a:xfrm>
          <a:prstGeom prst="rect">
            <a:avLst/>
          </a:prstGeom>
        </p:spPr>
      </p:pic>
    </p:spTree>
    <p:extLst>
      <p:ext uri="{BB962C8B-B14F-4D97-AF65-F5344CB8AC3E}">
        <p14:creationId xmlns:p14="http://schemas.microsoft.com/office/powerpoint/2010/main" val="2582335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D1F6A18-49CF-4BAD-8589-31F760EBEA0E}"/>
              </a:ext>
            </a:extLst>
          </p:cNvPr>
          <p:cNvSpPr>
            <a:spLocks noGrp="1"/>
          </p:cNvSpPr>
          <p:nvPr>
            <p:ph type="title"/>
          </p:nvPr>
        </p:nvSpPr>
        <p:spPr>
          <a:xfrm>
            <a:off x="2066797" y="561703"/>
            <a:ext cx="9376266" cy="744583"/>
          </a:xfrm>
        </p:spPr>
        <p:txBody>
          <a:bodyPr>
            <a:normAutofit fontScale="90000"/>
          </a:bodyPr>
          <a:lstStyle/>
          <a:p>
            <a:pPr algn="ctr"/>
            <a:r>
              <a:rPr lang="ru-RU" sz="2400" dirty="0"/>
              <a:t>Благоустройство территории поселка Александровская в </a:t>
            </a:r>
            <a:r>
              <a:rPr lang="ru-RU" sz="2400" dirty="0" smtClean="0"/>
              <a:t>2021 </a:t>
            </a:r>
            <a:r>
              <a:rPr lang="ru-RU" sz="2400" dirty="0"/>
              <a:t>году</a:t>
            </a:r>
          </a:p>
        </p:txBody>
      </p:sp>
      <p:graphicFrame>
        <p:nvGraphicFramePr>
          <p:cNvPr id="4" name="Объект 3">
            <a:extLst>
              <a:ext uri="{FF2B5EF4-FFF2-40B4-BE49-F238E27FC236}">
                <a16:creationId xmlns="" xmlns:a16="http://schemas.microsoft.com/office/drawing/2014/main" id="{87912699-E7C6-4932-9C13-D98824DDC52A}"/>
              </a:ext>
            </a:extLst>
          </p:cNvPr>
          <p:cNvGraphicFramePr>
            <a:graphicFrameLocks noGrp="1"/>
          </p:cNvGraphicFramePr>
          <p:nvPr>
            <p:ph idx="1"/>
            <p:extLst>
              <p:ext uri="{D42A27DB-BD31-4B8C-83A1-F6EECF244321}">
                <p14:modId xmlns:p14="http://schemas.microsoft.com/office/powerpoint/2010/main" val="3043466777"/>
              </p:ext>
            </p:extLst>
          </p:nvPr>
        </p:nvGraphicFramePr>
        <p:xfrm>
          <a:off x="849085" y="1718829"/>
          <a:ext cx="10587839" cy="4316211"/>
        </p:xfrm>
        <a:graphic>
          <a:graphicData uri="http://schemas.openxmlformats.org/drawingml/2006/table">
            <a:tbl>
              <a:tblPr>
                <a:tableStyleId>{5C22544A-7EE6-4342-B048-85BDC9FD1C3A}</a:tableStyleId>
              </a:tblPr>
              <a:tblGrid>
                <a:gridCol w="7380515">
                  <a:extLst>
                    <a:ext uri="{9D8B030D-6E8A-4147-A177-3AD203B41FA5}">
                      <a16:colId xmlns="" xmlns:a16="http://schemas.microsoft.com/office/drawing/2014/main" val="2944671704"/>
                    </a:ext>
                  </a:extLst>
                </a:gridCol>
                <a:gridCol w="906434">
                  <a:extLst>
                    <a:ext uri="{9D8B030D-6E8A-4147-A177-3AD203B41FA5}">
                      <a16:colId xmlns="" xmlns:a16="http://schemas.microsoft.com/office/drawing/2014/main" val="2163289435"/>
                    </a:ext>
                  </a:extLst>
                </a:gridCol>
                <a:gridCol w="1000743">
                  <a:extLst>
                    <a:ext uri="{9D8B030D-6E8A-4147-A177-3AD203B41FA5}">
                      <a16:colId xmlns="" xmlns:a16="http://schemas.microsoft.com/office/drawing/2014/main" val="3016929047"/>
                    </a:ext>
                  </a:extLst>
                </a:gridCol>
                <a:gridCol w="1300147">
                  <a:extLst>
                    <a:ext uri="{9D8B030D-6E8A-4147-A177-3AD203B41FA5}">
                      <a16:colId xmlns="" xmlns:a16="http://schemas.microsoft.com/office/drawing/2014/main" val="118180578"/>
                    </a:ext>
                  </a:extLst>
                </a:gridCol>
              </a:tblGrid>
              <a:tr h="634404">
                <a:tc>
                  <a:txBody>
                    <a:bodyPr/>
                    <a:lstStyle/>
                    <a:p>
                      <a:pPr algn="ctr" fontAlgn="t"/>
                      <a:r>
                        <a:rPr lang="ru-RU" sz="1600" b="1" i="1" u="none" strike="noStrike" dirty="0">
                          <a:solidFill>
                            <a:srgbClr val="000000"/>
                          </a:solidFill>
                          <a:effectLst/>
                          <a:latin typeface="Times New Roman" panose="02020603050405020304" pitchFamily="18" charset="0"/>
                        </a:rPr>
                        <a:t>Виды работ</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600" b="1" i="1" u="none" strike="noStrike">
                          <a:solidFill>
                            <a:srgbClr val="000000"/>
                          </a:solidFill>
                          <a:effectLst/>
                          <a:latin typeface="Times New Roman" panose="02020603050405020304" pitchFamily="18" charset="0"/>
                        </a:rPr>
                        <a:t>Ед.изм</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600" b="1" i="1" u="none" strike="noStrike" dirty="0">
                          <a:solidFill>
                            <a:srgbClr val="000000"/>
                          </a:solidFill>
                          <a:effectLst/>
                          <a:latin typeface="Times New Roman" panose="02020603050405020304" pitchFamily="18" charset="0"/>
                        </a:rPr>
                        <a:t>Кол-во</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600" b="1" i="1" u="none" strike="noStrike">
                          <a:solidFill>
                            <a:srgbClr val="000000"/>
                          </a:solidFill>
                          <a:effectLst/>
                          <a:latin typeface="Times New Roman" panose="02020603050405020304" pitchFamily="18" charset="0"/>
                        </a:rPr>
                        <a:t>Сумма, тыс.руб.</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5074881"/>
                  </a:ext>
                </a:extLst>
              </a:tr>
              <a:tr h="591353">
                <a:tc>
                  <a:txBody>
                    <a:bodyPr/>
                    <a:lstStyle/>
                    <a:p>
                      <a:pPr algn="l" fontAlgn="t"/>
                      <a:r>
                        <a:rPr lang="ru-RU" sz="1600" b="0" i="0" u="none" strike="noStrike" dirty="0">
                          <a:solidFill>
                            <a:srgbClr val="000000"/>
                          </a:solidFill>
                          <a:effectLst/>
                          <a:latin typeface="Times New Roman" panose="02020603050405020304" pitchFamily="18" charset="0"/>
                        </a:rPr>
                        <a:t>Уборка территорий зеленых насаждений общего пользования</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600" b="0" i="0" u="none" strike="noStrike" dirty="0">
                          <a:solidFill>
                            <a:srgbClr val="000000"/>
                          </a:solidFill>
                          <a:effectLst/>
                          <a:latin typeface="Times New Roman" panose="02020603050405020304" pitchFamily="18" charset="0"/>
                        </a:rPr>
                        <a:t>тыс. м2</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600" b="0" i="0" u="none" strike="noStrike">
                          <a:solidFill>
                            <a:srgbClr val="000000"/>
                          </a:solidFill>
                          <a:effectLst/>
                          <a:latin typeface="Times New Roman" panose="02020603050405020304" pitchFamily="18" charset="0"/>
                        </a:rPr>
                        <a:t>1,8</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600" b="0" i="0" u="none" strike="noStrike" dirty="0" smtClean="0">
                          <a:solidFill>
                            <a:srgbClr val="000000"/>
                          </a:solidFill>
                          <a:effectLst/>
                          <a:latin typeface="Times New Roman" panose="02020603050405020304" pitchFamily="18" charset="0"/>
                        </a:rPr>
                        <a:t>37,0</a:t>
                      </a:r>
                      <a:endParaRPr lang="ru-RU" sz="16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180564928"/>
                  </a:ext>
                </a:extLst>
              </a:tr>
              <a:tr h="1011794">
                <a:tc>
                  <a:txBody>
                    <a:bodyPr/>
                    <a:lstStyle/>
                    <a:p>
                      <a:pPr algn="l" fontAlgn="t"/>
                      <a:r>
                        <a:rPr lang="ru-RU" sz="1600" b="0" i="0" u="none" strike="noStrike" dirty="0">
                          <a:solidFill>
                            <a:srgbClr val="000000"/>
                          </a:solidFill>
                          <a:effectLst/>
                          <a:latin typeface="Times New Roman" panose="02020603050405020304" pitchFamily="18" charset="0"/>
                        </a:rPr>
                        <a:t>Посадка зеленых насаждений  - высадка однолетников, ремонт живых изгородей, удобрение, формовка, уход за зелеными насаждениями и цветниками в период вегетации (июнь-сентябрь) - полив, прополка и т.п.</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600" b="0" i="0" u="none" strike="noStrike" dirty="0" smtClean="0">
                          <a:solidFill>
                            <a:srgbClr val="000000"/>
                          </a:solidFill>
                          <a:effectLst/>
                          <a:latin typeface="Times New Roman" panose="02020603050405020304" pitchFamily="18" charset="0"/>
                        </a:rPr>
                        <a:t>тыс. м2</a:t>
                      </a:r>
                      <a:endParaRPr lang="ru-RU" sz="16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600" b="0" i="0" u="none" strike="noStrike" dirty="0" smtClean="0">
                          <a:solidFill>
                            <a:srgbClr val="000000"/>
                          </a:solidFill>
                          <a:effectLst/>
                          <a:latin typeface="Times New Roman" panose="02020603050405020304" pitchFamily="18" charset="0"/>
                        </a:rPr>
                        <a:t>2,109</a:t>
                      </a:r>
                      <a:endParaRPr lang="ru-RU" sz="16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600" b="0" i="0" u="none" strike="noStrike">
                          <a:solidFill>
                            <a:srgbClr val="000000"/>
                          </a:solidFill>
                          <a:effectLst/>
                          <a:latin typeface="Times New Roman" panose="02020603050405020304" pitchFamily="18" charset="0"/>
                        </a:rPr>
                        <a:t>350,0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490223899"/>
                  </a:ext>
                </a:extLst>
              </a:tr>
              <a:tr h="422395">
                <a:tc>
                  <a:txBody>
                    <a:bodyPr/>
                    <a:lstStyle/>
                    <a:p>
                      <a:pPr algn="l" fontAlgn="t"/>
                      <a:r>
                        <a:rPr lang="ru-RU" sz="1600" b="0" i="0" u="none" strike="noStrike" dirty="0">
                          <a:solidFill>
                            <a:srgbClr val="000000"/>
                          </a:solidFill>
                          <a:effectLst/>
                          <a:latin typeface="Times New Roman" panose="02020603050405020304" pitchFamily="18" charset="0"/>
                        </a:rPr>
                        <a:t>Оформление территории поселка к праздникам</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600" b="0" i="0" u="none" strike="noStrike">
                          <a:solidFill>
                            <a:srgbClr val="000000"/>
                          </a:solidFill>
                          <a:effectLst/>
                          <a:latin typeface="Times New Roman" panose="02020603050405020304" pitchFamily="18" charset="0"/>
                        </a:rPr>
                        <a:t>услуга</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600" b="0" i="0" u="none" strike="noStrike" dirty="0" smtClean="0">
                          <a:solidFill>
                            <a:srgbClr val="000000"/>
                          </a:solidFill>
                          <a:effectLst/>
                          <a:latin typeface="Times New Roman" panose="02020603050405020304" pitchFamily="18" charset="0"/>
                        </a:rPr>
                        <a:t>2</a:t>
                      </a:r>
                      <a:endParaRPr lang="ru-RU" sz="16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600" b="0" i="0" u="none" strike="noStrike" dirty="0" smtClean="0">
                          <a:solidFill>
                            <a:srgbClr val="000000"/>
                          </a:solidFill>
                          <a:effectLst/>
                          <a:latin typeface="Times New Roman" panose="02020603050405020304" pitchFamily="18" charset="0"/>
                        </a:rPr>
                        <a:t>800,0</a:t>
                      </a:r>
                      <a:endParaRPr lang="ru-RU" sz="16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296405395"/>
                  </a:ext>
                </a:extLst>
              </a:tr>
              <a:tr h="464636">
                <a:tc>
                  <a:txBody>
                    <a:bodyPr/>
                    <a:lstStyle/>
                    <a:p>
                      <a:pPr algn="l" fontAlgn="t"/>
                      <a:r>
                        <a:rPr lang="ru-RU" sz="1600" b="0" i="0" u="none" strike="noStrike" dirty="0" smtClean="0">
                          <a:solidFill>
                            <a:srgbClr val="000000"/>
                          </a:solidFill>
                          <a:effectLst/>
                          <a:latin typeface="Times New Roman" panose="02020603050405020304" pitchFamily="18" charset="0"/>
                        </a:rPr>
                        <a:t>Комплексное</a:t>
                      </a:r>
                      <a:r>
                        <a:rPr lang="ru-RU" sz="1600" b="0" i="0" u="none" strike="noStrike" baseline="0" dirty="0" smtClean="0">
                          <a:solidFill>
                            <a:srgbClr val="000000"/>
                          </a:solidFill>
                          <a:effectLst/>
                          <a:latin typeface="Times New Roman" panose="02020603050405020304" pitchFamily="18" charset="0"/>
                        </a:rPr>
                        <a:t> б</a:t>
                      </a:r>
                      <a:r>
                        <a:rPr lang="ru-RU" sz="1600" b="0" i="0" u="none" strike="noStrike" dirty="0" smtClean="0">
                          <a:solidFill>
                            <a:srgbClr val="000000"/>
                          </a:solidFill>
                          <a:effectLst/>
                          <a:latin typeface="Times New Roman" panose="02020603050405020304" pitchFamily="18" charset="0"/>
                        </a:rPr>
                        <a:t>лагоустройство </a:t>
                      </a:r>
                      <a:r>
                        <a:rPr lang="ru-RU" sz="1600" b="0" i="0" u="none" strike="noStrike" dirty="0">
                          <a:solidFill>
                            <a:srgbClr val="000000"/>
                          </a:solidFill>
                          <a:effectLst/>
                          <a:latin typeface="Times New Roman" panose="02020603050405020304" pitchFamily="18" charset="0"/>
                        </a:rPr>
                        <a:t>территорий </a:t>
                      </a:r>
                      <a:r>
                        <a:rPr lang="ru-RU" sz="1600" b="0" i="0" u="none" strike="noStrike" dirty="0" smtClean="0">
                          <a:solidFill>
                            <a:srgbClr val="000000"/>
                          </a:solidFill>
                          <a:effectLst/>
                          <a:latin typeface="Times New Roman" panose="02020603050405020304" pitchFamily="18" charset="0"/>
                        </a:rPr>
                        <a:t>в соответствии с проектами планировок</a:t>
                      </a:r>
                      <a:endParaRPr lang="ru-RU" sz="16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600" b="0" i="0" u="none" strike="noStrike" dirty="0" smtClean="0">
                          <a:solidFill>
                            <a:srgbClr val="000000"/>
                          </a:solidFill>
                          <a:effectLst/>
                          <a:latin typeface="Times New Roman" panose="02020603050405020304" pitchFamily="18" charset="0"/>
                        </a:rPr>
                        <a:t>объекты</a:t>
                      </a:r>
                      <a:endParaRPr lang="ru-RU" sz="16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600" b="0" i="0" u="none" strike="noStrike" dirty="0" smtClean="0">
                          <a:solidFill>
                            <a:srgbClr val="000000"/>
                          </a:solidFill>
                          <a:effectLst/>
                          <a:latin typeface="Times New Roman" panose="02020603050405020304" pitchFamily="18" charset="0"/>
                        </a:rPr>
                        <a:t>5</a:t>
                      </a:r>
                      <a:endParaRPr lang="ru-RU" sz="16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600" b="0" i="0" u="none" strike="noStrike" dirty="0" smtClean="0">
                          <a:solidFill>
                            <a:srgbClr val="000000"/>
                          </a:solidFill>
                          <a:effectLst/>
                          <a:latin typeface="Times New Roman" panose="02020603050405020304" pitchFamily="18" charset="0"/>
                        </a:rPr>
                        <a:t>87966,8</a:t>
                      </a:r>
                      <a:endParaRPr lang="ru-RU" sz="16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49009527"/>
                  </a:ext>
                </a:extLst>
              </a:tr>
              <a:tr h="656593">
                <a:tc>
                  <a:txBody>
                    <a:bodyPr/>
                    <a:lstStyle/>
                    <a:p>
                      <a:pPr algn="l" fontAlgn="ctr"/>
                      <a:r>
                        <a:rPr lang="ru-RU" sz="1600" b="0" i="0" u="none" strike="noStrike" dirty="0">
                          <a:solidFill>
                            <a:srgbClr val="000000"/>
                          </a:solidFill>
                          <a:effectLst/>
                          <a:latin typeface="Times New Roman" panose="02020603050405020304" pitchFamily="18" charset="0"/>
                        </a:rPr>
                        <a:t>Разработка проектов благоустройства внутриквартальных территорий</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ru-RU" sz="1600" b="0" i="0" u="none" strike="noStrike" dirty="0">
                        <a:solidFill>
                          <a:srgbClr val="000000"/>
                        </a:solidFill>
                        <a:effectLst/>
                        <a:latin typeface="Times New Roman" panose="02020603050405020304" pitchFamily="18" charset="0"/>
                      </a:endParaRPr>
                    </a:p>
                    <a:p>
                      <a:pPr algn="ctr" fontAlgn="t"/>
                      <a:r>
                        <a:rPr lang="ru-RU" sz="1600" b="0" i="0" u="none" strike="noStrike" dirty="0">
                          <a:solidFill>
                            <a:srgbClr val="000000"/>
                          </a:solidFill>
                          <a:effectLst/>
                          <a:latin typeface="Times New Roman" panose="02020603050405020304" pitchFamily="18" charset="0"/>
                        </a:rPr>
                        <a:t>услуга</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ru-RU" sz="1600" b="0" i="0" u="none" strike="noStrike" dirty="0">
                        <a:solidFill>
                          <a:srgbClr val="000000"/>
                        </a:solidFill>
                        <a:effectLst/>
                        <a:latin typeface="Times New Roman" panose="02020603050405020304" pitchFamily="18" charset="0"/>
                      </a:endParaRPr>
                    </a:p>
                    <a:p>
                      <a:pPr algn="ctr" fontAlgn="t"/>
                      <a:r>
                        <a:rPr lang="ru-RU" sz="1600" b="0" i="0" u="none" strike="noStrike" dirty="0">
                          <a:solidFill>
                            <a:srgbClr val="000000"/>
                          </a:solidFill>
                          <a:effectLst/>
                          <a:latin typeface="Times New Roman" panose="02020603050405020304" pitchFamily="18" charset="0"/>
                        </a:rPr>
                        <a:t>1</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600" b="0" i="0" u="none" strike="noStrike" dirty="0" smtClean="0">
                          <a:solidFill>
                            <a:srgbClr val="000000"/>
                          </a:solidFill>
                          <a:effectLst/>
                          <a:latin typeface="Times New Roman" panose="02020603050405020304" pitchFamily="18" charset="0"/>
                        </a:rPr>
                        <a:t>600,0</a:t>
                      </a:r>
                      <a:endParaRPr lang="ru-RU" sz="1600" b="0" i="0" u="none" strike="noStrike" dirty="0">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759703619"/>
                  </a:ext>
                </a:extLst>
              </a:tr>
              <a:tr h="535036">
                <a:tc>
                  <a:txBody>
                    <a:bodyPr/>
                    <a:lstStyle/>
                    <a:p>
                      <a:pPr algn="l" fontAlgn="ctr"/>
                      <a:r>
                        <a:rPr lang="ru-RU" sz="1600" b="0" i="0" u="none" strike="noStrike" dirty="0">
                          <a:solidFill>
                            <a:srgbClr val="000000"/>
                          </a:solidFill>
                          <a:effectLst/>
                          <a:latin typeface="Times New Roman" panose="02020603050405020304" pitchFamily="18" charset="0"/>
                        </a:rPr>
                        <a:t>Организация вывоза бытовых отходов</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600" b="0" i="0" u="none" strike="noStrike">
                          <a:solidFill>
                            <a:srgbClr val="000000"/>
                          </a:solidFill>
                          <a:effectLst/>
                          <a:latin typeface="Times New Roman" panose="02020603050405020304" pitchFamily="18" charset="0"/>
                        </a:rPr>
                        <a:t>мес</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600" b="0" i="0" u="none" strike="noStrike" dirty="0">
                          <a:solidFill>
                            <a:srgbClr val="000000"/>
                          </a:solidFill>
                          <a:effectLst/>
                          <a:latin typeface="Times New Roman" panose="02020603050405020304" pitchFamily="18" charset="0"/>
                        </a:rPr>
                        <a:t>12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600" b="0" i="0" u="none" strike="noStrike" dirty="0" smtClean="0">
                          <a:solidFill>
                            <a:srgbClr val="000000"/>
                          </a:solidFill>
                          <a:effectLst/>
                          <a:latin typeface="Times New Roman" panose="02020603050405020304" pitchFamily="18" charset="0"/>
                        </a:rPr>
                        <a:t>99,2</a:t>
                      </a:r>
                      <a:endParaRPr lang="ru-RU" sz="1600" b="0" i="0" u="none" strike="noStrike" dirty="0">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555197649"/>
                  </a:ext>
                </a:extLst>
              </a:tr>
            </a:tbl>
          </a:graphicData>
        </a:graphic>
      </p:graphicFrame>
    </p:spTree>
    <p:extLst>
      <p:ext uri="{BB962C8B-B14F-4D97-AF65-F5344CB8AC3E}">
        <p14:creationId xmlns:p14="http://schemas.microsoft.com/office/powerpoint/2010/main" val="4032143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D1F6A18-49CF-4BAD-8589-31F760EBEA0E}"/>
              </a:ext>
            </a:extLst>
          </p:cNvPr>
          <p:cNvSpPr>
            <a:spLocks noGrp="1"/>
          </p:cNvSpPr>
          <p:nvPr>
            <p:ph type="title"/>
          </p:nvPr>
        </p:nvSpPr>
        <p:spPr>
          <a:xfrm>
            <a:off x="320374" y="768103"/>
            <a:ext cx="9926331" cy="1280890"/>
          </a:xfrm>
        </p:spPr>
        <p:txBody>
          <a:bodyPr>
            <a:normAutofit/>
          </a:bodyPr>
          <a:lstStyle/>
          <a:p>
            <a:pPr algn="ctr"/>
            <a:r>
              <a:rPr lang="ru-RU" sz="2800" dirty="0"/>
              <a:t>Текущий ремонт и содержание дорог </a:t>
            </a:r>
            <a:br>
              <a:rPr lang="ru-RU" sz="2800" dirty="0"/>
            </a:br>
            <a:r>
              <a:rPr lang="ru-RU" sz="2800" dirty="0"/>
              <a:t>поселка Александровская в </a:t>
            </a:r>
            <a:r>
              <a:rPr lang="ru-RU" sz="2800" dirty="0" smtClean="0"/>
              <a:t>2021 </a:t>
            </a:r>
            <a:r>
              <a:rPr lang="ru-RU" sz="2800" dirty="0"/>
              <a:t>году</a:t>
            </a:r>
          </a:p>
        </p:txBody>
      </p:sp>
      <p:graphicFrame>
        <p:nvGraphicFramePr>
          <p:cNvPr id="4" name="Объект 3">
            <a:extLst>
              <a:ext uri="{FF2B5EF4-FFF2-40B4-BE49-F238E27FC236}">
                <a16:creationId xmlns="" xmlns:a16="http://schemas.microsoft.com/office/drawing/2014/main" id="{87912699-E7C6-4932-9C13-D98824DDC52A}"/>
              </a:ext>
            </a:extLst>
          </p:cNvPr>
          <p:cNvGraphicFramePr>
            <a:graphicFrameLocks noGrp="1"/>
          </p:cNvGraphicFramePr>
          <p:nvPr>
            <p:ph idx="1"/>
            <p:extLst>
              <p:ext uri="{D42A27DB-BD31-4B8C-83A1-F6EECF244321}">
                <p14:modId xmlns:p14="http://schemas.microsoft.com/office/powerpoint/2010/main" val="2924409302"/>
              </p:ext>
            </p:extLst>
          </p:nvPr>
        </p:nvGraphicFramePr>
        <p:xfrm>
          <a:off x="656831" y="2794275"/>
          <a:ext cx="9513252" cy="2296160"/>
        </p:xfrm>
        <a:graphic>
          <a:graphicData uri="http://schemas.openxmlformats.org/drawingml/2006/table">
            <a:tbl>
              <a:tblPr>
                <a:tableStyleId>{5C22544A-7EE6-4342-B048-85BDC9FD1C3A}</a:tableStyleId>
              </a:tblPr>
              <a:tblGrid>
                <a:gridCol w="6259866">
                  <a:extLst>
                    <a:ext uri="{9D8B030D-6E8A-4147-A177-3AD203B41FA5}">
                      <a16:colId xmlns="" xmlns:a16="http://schemas.microsoft.com/office/drawing/2014/main" val="2944671704"/>
                    </a:ext>
                  </a:extLst>
                </a:gridCol>
                <a:gridCol w="1084462">
                  <a:extLst>
                    <a:ext uri="{9D8B030D-6E8A-4147-A177-3AD203B41FA5}">
                      <a16:colId xmlns="" xmlns:a16="http://schemas.microsoft.com/office/drawing/2014/main" val="2163289435"/>
                    </a:ext>
                  </a:extLst>
                </a:gridCol>
                <a:gridCol w="1084462">
                  <a:extLst>
                    <a:ext uri="{9D8B030D-6E8A-4147-A177-3AD203B41FA5}">
                      <a16:colId xmlns="" xmlns:a16="http://schemas.microsoft.com/office/drawing/2014/main" val="3016929047"/>
                    </a:ext>
                  </a:extLst>
                </a:gridCol>
                <a:gridCol w="1084462">
                  <a:extLst>
                    <a:ext uri="{9D8B030D-6E8A-4147-A177-3AD203B41FA5}">
                      <a16:colId xmlns="" xmlns:a16="http://schemas.microsoft.com/office/drawing/2014/main" val="118180578"/>
                    </a:ext>
                  </a:extLst>
                </a:gridCol>
              </a:tblGrid>
              <a:tr h="887871">
                <a:tc>
                  <a:txBody>
                    <a:bodyPr/>
                    <a:lstStyle/>
                    <a:p>
                      <a:pPr algn="ctr" fontAlgn="t"/>
                      <a:r>
                        <a:rPr lang="ru-RU" sz="1600" b="1" i="1" u="none" strike="noStrike" dirty="0">
                          <a:effectLst/>
                          <a:latin typeface="Times New Roman" panose="02020603050405020304" pitchFamily="18" charset="0"/>
                          <a:cs typeface="Times New Roman" panose="02020603050405020304" pitchFamily="18" charset="0"/>
                        </a:rPr>
                        <a:t>Виды работ</a:t>
                      </a:r>
                      <a:endParaRPr lang="ru-RU" sz="16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436" marR="9436" marT="943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600" b="1" i="1" u="none" strike="noStrike" dirty="0" err="1">
                          <a:effectLst/>
                          <a:latin typeface="Times New Roman" panose="02020603050405020304" pitchFamily="18" charset="0"/>
                          <a:cs typeface="Times New Roman" panose="02020603050405020304" pitchFamily="18" charset="0"/>
                        </a:rPr>
                        <a:t>Ед.изм</a:t>
                      </a:r>
                      <a:endParaRPr lang="ru-RU" sz="16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436" marR="9436" marT="943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600" b="1" i="1" u="none" strike="noStrike" dirty="0">
                          <a:effectLst/>
                          <a:latin typeface="Times New Roman" panose="02020603050405020304" pitchFamily="18" charset="0"/>
                          <a:cs typeface="Times New Roman" panose="02020603050405020304" pitchFamily="18" charset="0"/>
                        </a:rPr>
                        <a:t>Кол-во</a:t>
                      </a:r>
                      <a:endParaRPr lang="ru-RU" sz="16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436" marR="9436" marT="943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600" b="1" i="1" u="none" strike="noStrike" dirty="0">
                          <a:effectLst/>
                          <a:latin typeface="Times New Roman" panose="02020603050405020304" pitchFamily="18" charset="0"/>
                          <a:cs typeface="Times New Roman" panose="02020603050405020304" pitchFamily="18" charset="0"/>
                        </a:rPr>
                        <a:t>Сумма, </a:t>
                      </a:r>
                      <a:r>
                        <a:rPr lang="ru-RU" sz="1600" b="1" i="1" u="none" strike="noStrike" dirty="0" err="1">
                          <a:effectLst/>
                          <a:latin typeface="Times New Roman" panose="02020603050405020304" pitchFamily="18" charset="0"/>
                          <a:cs typeface="Times New Roman" panose="02020603050405020304" pitchFamily="18" charset="0"/>
                        </a:rPr>
                        <a:t>тыс.руб</a:t>
                      </a:r>
                      <a:r>
                        <a:rPr lang="ru-RU" sz="1600" b="1" i="1" u="none" strike="noStrike" dirty="0">
                          <a:effectLst/>
                          <a:latin typeface="Times New Roman" panose="02020603050405020304" pitchFamily="18" charset="0"/>
                          <a:cs typeface="Times New Roman" panose="02020603050405020304" pitchFamily="18" charset="0"/>
                        </a:rPr>
                        <a:t>.</a:t>
                      </a:r>
                      <a:endParaRPr lang="ru-RU" sz="16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436" marR="9436" marT="943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5074881"/>
                  </a:ext>
                </a:extLst>
              </a:tr>
              <a:tr h="519476">
                <a:tc>
                  <a:txBody>
                    <a:bodyPr/>
                    <a:lstStyle/>
                    <a:p>
                      <a:pPr algn="l" fontAlgn="t"/>
                      <a:r>
                        <a:rPr lang="ru-RU" sz="1600" u="none" strike="noStrike" dirty="0">
                          <a:effectLst/>
                          <a:latin typeface="Times New Roman" panose="02020603050405020304" pitchFamily="18" charset="0"/>
                          <a:cs typeface="Times New Roman" panose="02020603050405020304" pitchFamily="18" charset="0"/>
                        </a:rPr>
                        <a:t>Уборка  дорог местного значения</a:t>
                      </a: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36" marR="9436" marT="943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600" u="none" strike="noStrike" dirty="0">
                          <a:effectLst/>
                          <a:latin typeface="Times New Roman" panose="02020603050405020304" pitchFamily="18" charset="0"/>
                          <a:cs typeface="Times New Roman" panose="02020603050405020304" pitchFamily="18" charset="0"/>
                        </a:rPr>
                        <a:t>тыс. м2</a:t>
                      </a: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36" marR="9436" marT="943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600" u="none" strike="noStrike" dirty="0">
                          <a:effectLst/>
                          <a:latin typeface="Times New Roman" panose="02020603050405020304" pitchFamily="18" charset="0"/>
                          <a:cs typeface="Times New Roman" panose="02020603050405020304" pitchFamily="18" charset="0"/>
                        </a:rPr>
                        <a:t>168,2</a:t>
                      </a: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36" marR="9436" marT="943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600" u="none" strike="noStrike" dirty="0" smtClean="0">
                          <a:effectLst/>
                          <a:latin typeface="Times New Roman" panose="02020603050405020304" pitchFamily="18" charset="0"/>
                          <a:cs typeface="Times New Roman" panose="02020603050405020304" pitchFamily="18" charset="0"/>
                        </a:rPr>
                        <a:t>9200</a:t>
                      </a:r>
                      <a:endParaRPr lang="ru-RU" sz="1600" u="none" strike="noStrike" dirty="0">
                        <a:effectLst/>
                        <a:latin typeface="Times New Roman" panose="02020603050405020304" pitchFamily="18" charset="0"/>
                        <a:cs typeface="Times New Roman" panose="02020603050405020304" pitchFamily="18" charset="0"/>
                      </a:endParaRPr>
                    </a:p>
                    <a:p>
                      <a:pPr algn="ctr" fontAlgn="t"/>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36" marR="9436" marT="943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180564928"/>
                  </a:ext>
                </a:extLst>
              </a:tr>
              <a:tr h="888813">
                <a:tc>
                  <a:txBody>
                    <a:bodyPr/>
                    <a:lstStyle/>
                    <a:p>
                      <a:pPr algn="l" fontAlgn="t"/>
                      <a:r>
                        <a:rPr lang="ru-RU" sz="1600" u="none" strike="noStrike" dirty="0">
                          <a:effectLst/>
                          <a:latin typeface="Times New Roman" panose="02020603050405020304" pitchFamily="18" charset="0"/>
                          <a:cs typeface="Times New Roman" panose="02020603050405020304" pitchFamily="18" charset="0"/>
                        </a:rPr>
                        <a:t>Текущий ремонт покрытия дорог, укрепление обочин</a:t>
                      </a: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36" marR="9436" marT="943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600" u="none" strike="noStrike" dirty="0">
                          <a:effectLst/>
                          <a:latin typeface="Times New Roman" panose="02020603050405020304" pitchFamily="18" charset="0"/>
                          <a:cs typeface="Times New Roman" panose="02020603050405020304" pitchFamily="18" charset="0"/>
                        </a:rPr>
                        <a:t>тыс. м2</a:t>
                      </a: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36" marR="9436" marT="943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600" u="none" strike="noStrike" dirty="0" smtClean="0">
                          <a:effectLst/>
                          <a:latin typeface="Times New Roman" panose="02020603050405020304" pitchFamily="18" charset="0"/>
                          <a:cs typeface="Times New Roman" panose="02020603050405020304" pitchFamily="18" charset="0"/>
                        </a:rPr>
                        <a:t>13,8</a:t>
                      </a: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36" marR="9436" marT="943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600" u="none" strike="noStrike" dirty="0" smtClean="0">
                          <a:effectLst/>
                          <a:latin typeface="Times New Roman" panose="02020603050405020304" pitchFamily="18" charset="0"/>
                          <a:cs typeface="Times New Roman" panose="02020603050405020304" pitchFamily="18" charset="0"/>
                        </a:rPr>
                        <a:t>12572</a:t>
                      </a: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36" marR="9436" marT="943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490223899"/>
                  </a:ext>
                </a:extLst>
              </a:tr>
            </a:tbl>
          </a:graphicData>
        </a:graphic>
      </p:graphicFrame>
    </p:spTree>
    <p:extLst>
      <p:ext uri="{BB962C8B-B14F-4D97-AF65-F5344CB8AC3E}">
        <p14:creationId xmlns:p14="http://schemas.microsoft.com/office/powerpoint/2010/main" val="4272412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13B04AF-6B94-41B0-BBB6-9F2B84E317E4}"/>
              </a:ext>
            </a:extLst>
          </p:cNvPr>
          <p:cNvSpPr>
            <a:spLocks noGrp="1"/>
          </p:cNvSpPr>
          <p:nvPr>
            <p:ph type="title"/>
          </p:nvPr>
        </p:nvSpPr>
        <p:spPr>
          <a:xfrm>
            <a:off x="1745672" y="187889"/>
            <a:ext cx="10229211" cy="548381"/>
          </a:xfrm>
        </p:spPr>
        <p:txBody>
          <a:bodyPr>
            <a:normAutofit fontScale="90000"/>
          </a:bodyPr>
          <a:lstStyle/>
          <a:p>
            <a:pPr algn="ctr"/>
            <a:r>
              <a:rPr lang="ru-RU" sz="2200" dirty="0"/>
              <a:t/>
            </a:r>
            <a:br>
              <a:rPr lang="ru-RU" sz="2200" dirty="0"/>
            </a:br>
            <a:r>
              <a:rPr lang="ru-RU" sz="2200" dirty="0"/>
              <a:t/>
            </a:r>
            <a:br>
              <a:rPr lang="ru-RU" sz="2200" dirty="0"/>
            </a:br>
            <a:r>
              <a:rPr lang="ru-RU" sz="2200" dirty="0"/>
              <a:t/>
            </a:r>
            <a:br>
              <a:rPr lang="ru-RU" sz="2200" dirty="0"/>
            </a:br>
            <a:r>
              <a:rPr lang="ru-RU" sz="2200" dirty="0"/>
              <a:t>Организация и проведение местных и участие в организации и проведении городских праздничных и иных зрелищных мероприятий в </a:t>
            </a:r>
            <a:r>
              <a:rPr lang="ru-RU" sz="2200" dirty="0" smtClean="0"/>
              <a:t>2021 </a:t>
            </a:r>
            <a:r>
              <a:rPr lang="ru-RU" sz="2200" dirty="0"/>
              <a:t>году</a:t>
            </a:r>
          </a:p>
        </p:txBody>
      </p:sp>
      <p:graphicFrame>
        <p:nvGraphicFramePr>
          <p:cNvPr id="4" name="Объект 3">
            <a:extLst>
              <a:ext uri="{FF2B5EF4-FFF2-40B4-BE49-F238E27FC236}">
                <a16:creationId xmlns="" xmlns:a16="http://schemas.microsoft.com/office/drawing/2014/main" id="{E6C76084-08EE-4B76-A4A9-FF7CE4454C33}"/>
              </a:ext>
            </a:extLst>
          </p:cNvPr>
          <p:cNvGraphicFramePr>
            <a:graphicFrameLocks noGrp="1"/>
          </p:cNvGraphicFramePr>
          <p:nvPr>
            <p:ph idx="1"/>
            <p:extLst>
              <p:ext uri="{D42A27DB-BD31-4B8C-83A1-F6EECF244321}">
                <p14:modId xmlns:p14="http://schemas.microsoft.com/office/powerpoint/2010/main" val="3375933684"/>
              </p:ext>
            </p:extLst>
          </p:nvPr>
        </p:nvGraphicFramePr>
        <p:xfrm>
          <a:off x="748058" y="836026"/>
          <a:ext cx="10890948" cy="5612962"/>
        </p:xfrm>
        <a:graphic>
          <a:graphicData uri="http://schemas.openxmlformats.org/drawingml/2006/table">
            <a:tbl>
              <a:tblPr>
                <a:tableStyleId>{5C22544A-7EE6-4342-B048-85BDC9FD1C3A}</a:tableStyleId>
              </a:tblPr>
              <a:tblGrid>
                <a:gridCol w="39089">
                  <a:extLst>
                    <a:ext uri="{9D8B030D-6E8A-4147-A177-3AD203B41FA5}">
                      <a16:colId xmlns="" xmlns:a16="http://schemas.microsoft.com/office/drawing/2014/main" val="2641370090"/>
                    </a:ext>
                  </a:extLst>
                </a:gridCol>
                <a:gridCol w="4620876">
                  <a:extLst>
                    <a:ext uri="{9D8B030D-6E8A-4147-A177-3AD203B41FA5}">
                      <a16:colId xmlns="" xmlns:a16="http://schemas.microsoft.com/office/drawing/2014/main" val="2760883526"/>
                    </a:ext>
                  </a:extLst>
                </a:gridCol>
                <a:gridCol w="1423851">
                  <a:extLst>
                    <a:ext uri="{9D8B030D-6E8A-4147-A177-3AD203B41FA5}">
                      <a16:colId xmlns="" xmlns:a16="http://schemas.microsoft.com/office/drawing/2014/main" val="3889097222"/>
                    </a:ext>
                  </a:extLst>
                </a:gridCol>
                <a:gridCol w="3709852">
                  <a:extLst>
                    <a:ext uri="{9D8B030D-6E8A-4147-A177-3AD203B41FA5}">
                      <a16:colId xmlns="" xmlns:a16="http://schemas.microsoft.com/office/drawing/2014/main" val="331999788"/>
                    </a:ext>
                  </a:extLst>
                </a:gridCol>
                <a:gridCol w="1097280">
                  <a:extLst>
                    <a:ext uri="{9D8B030D-6E8A-4147-A177-3AD203B41FA5}">
                      <a16:colId xmlns="" xmlns:a16="http://schemas.microsoft.com/office/drawing/2014/main" val="1399401945"/>
                    </a:ext>
                  </a:extLst>
                </a:gridCol>
              </a:tblGrid>
              <a:tr h="866175">
                <a:tc>
                  <a:txBody>
                    <a:bodyPr/>
                    <a:lstStyle/>
                    <a:p>
                      <a:pPr algn="ctr" fontAlgn="t"/>
                      <a:endParaRPr lang="ru-RU" sz="700" b="1" i="1" u="none" strike="noStrike" dirty="0">
                        <a:solidFill>
                          <a:srgbClr val="000000"/>
                        </a:solidFill>
                        <a:effectLst/>
                        <a:latin typeface="Times New Roman" panose="02020603050405020304" pitchFamily="18" charset="0"/>
                      </a:endParaRPr>
                    </a:p>
                  </a:txBody>
                  <a:tcPr marL="5207" marR="5207" marT="5207" marB="0">
                    <a:lnR w="12700" cap="flat" cmpd="sng" algn="ctr">
                      <a:solidFill>
                        <a:schemeClr val="tx1"/>
                      </a:solidFill>
                      <a:prstDash val="solid"/>
                      <a:round/>
                      <a:headEnd type="none" w="med" len="med"/>
                      <a:tailEnd type="none" w="med" len="med"/>
                    </a:lnR>
                  </a:tcPr>
                </a:tc>
                <a:tc>
                  <a:txBody>
                    <a:bodyPr/>
                    <a:lstStyle/>
                    <a:p>
                      <a:pPr algn="ctr" fontAlgn="t"/>
                      <a:r>
                        <a:rPr lang="ru-RU" sz="1400" b="1" i="1" u="none" strike="noStrike" dirty="0">
                          <a:effectLst/>
                        </a:rPr>
                        <a:t>Наименование   мероприятия</a:t>
                      </a:r>
                      <a:endParaRPr lang="ru-RU" sz="1400" b="1" i="1" u="none" strike="noStrike" dirty="0">
                        <a:solidFill>
                          <a:srgbClr val="000000"/>
                        </a:solidFill>
                        <a:effectLst/>
                        <a:latin typeface="Times New Roman" panose="02020603050405020304" pitchFamily="18" charset="0"/>
                      </a:endParaRPr>
                    </a:p>
                  </a:txBody>
                  <a:tcPr marL="5207" marR="5207" marT="52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1" i="1" u="none" strike="noStrike" dirty="0">
                          <a:effectLst/>
                        </a:rPr>
                        <a:t>Срок проведения мероприятия</a:t>
                      </a:r>
                      <a:endParaRPr lang="ru-RU" sz="1400" b="1" i="1" u="none" strike="noStrike" dirty="0">
                        <a:solidFill>
                          <a:srgbClr val="000000"/>
                        </a:solidFill>
                        <a:effectLst/>
                        <a:latin typeface="Times New Roman" panose="02020603050405020304" pitchFamily="18" charset="0"/>
                      </a:endParaRPr>
                    </a:p>
                  </a:txBody>
                  <a:tcPr marL="5207" marR="5207" marT="52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1" i="1" u="none" strike="noStrike" dirty="0">
                          <a:effectLst/>
                        </a:rPr>
                        <a:t>Запланированные работы</a:t>
                      </a:r>
                      <a:endParaRPr lang="ru-RU" sz="1400" b="1" i="1" u="none" strike="noStrike" dirty="0">
                        <a:solidFill>
                          <a:srgbClr val="000000"/>
                        </a:solidFill>
                        <a:effectLst/>
                        <a:latin typeface="Times New Roman" panose="02020603050405020304" pitchFamily="18" charset="0"/>
                      </a:endParaRPr>
                    </a:p>
                  </a:txBody>
                  <a:tcPr marL="5207" marR="5207" marT="52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1" i="1" u="none" strike="noStrike" dirty="0">
                          <a:effectLst/>
                        </a:rPr>
                        <a:t>Объем финансирования </a:t>
                      </a:r>
                      <a:r>
                        <a:rPr lang="ru-RU" sz="1400" b="1" i="1" u="none" strike="noStrike" dirty="0" err="1">
                          <a:effectLst/>
                        </a:rPr>
                        <a:t>тыс.руб</a:t>
                      </a:r>
                      <a:r>
                        <a:rPr lang="ru-RU" sz="1400" b="1" i="1" u="none" strike="noStrike" dirty="0">
                          <a:effectLst/>
                        </a:rPr>
                        <a:t>.</a:t>
                      </a:r>
                      <a:endParaRPr lang="ru-RU" sz="1400" b="1" i="1" u="none" strike="noStrike" dirty="0">
                        <a:solidFill>
                          <a:srgbClr val="000000"/>
                        </a:solidFill>
                        <a:effectLst/>
                        <a:latin typeface="Times New Roman" panose="02020603050405020304" pitchFamily="18" charset="0"/>
                      </a:endParaRPr>
                    </a:p>
                  </a:txBody>
                  <a:tcPr marL="5207" marR="5207" marT="52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122323183"/>
                  </a:ext>
                </a:extLst>
              </a:tr>
              <a:tr h="308445">
                <a:tc rowSpan="15">
                  <a:txBody>
                    <a:bodyPr/>
                    <a:lstStyle/>
                    <a:p>
                      <a:pPr algn="ctr" fontAlgn="ctr"/>
                      <a:endParaRPr lang="ru-RU" sz="600" b="0" i="0" u="none" strike="noStrike" dirty="0">
                        <a:solidFill>
                          <a:srgbClr val="000000"/>
                        </a:solidFill>
                        <a:effectLst/>
                        <a:latin typeface="Times New Roman" panose="02020603050405020304" pitchFamily="18" charset="0"/>
                      </a:endParaRPr>
                    </a:p>
                  </a:txBody>
                  <a:tcPr marL="5207" marR="5207" marT="5207" marB="0" anchor="ctr">
                    <a:lnR w="12700" cap="flat" cmpd="sng" algn="ctr">
                      <a:solidFill>
                        <a:schemeClr val="tx1"/>
                      </a:solidFill>
                      <a:prstDash val="solid"/>
                      <a:round/>
                      <a:headEnd type="none" w="med" len="med"/>
                      <a:tailEnd type="none" w="med" len="med"/>
                    </a:lnR>
                  </a:tcPr>
                </a:tc>
                <a:tc rowSpan="2">
                  <a:txBody>
                    <a:bodyPr/>
                    <a:lstStyle/>
                    <a:p>
                      <a:pPr algn="ctr" fontAlgn="t"/>
                      <a:r>
                        <a:rPr lang="ru-RU" sz="1400" b="1" i="0" u="none" strike="noStrike" dirty="0">
                          <a:solidFill>
                            <a:srgbClr val="000000"/>
                          </a:solidFill>
                          <a:effectLst/>
                          <a:latin typeface="Times New Roman" panose="02020603050405020304" pitchFamily="18" charset="0"/>
                        </a:rPr>
                        <a:t>День полного освобождения Ленинграда от фашистской блокады</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ru-RU" sz="1400" b="0" i="0" u="none" strike="noStrike" dirty="0">
                          <a:solidFill>
                            <a:srgbClr val="000000"/>
                          </a:solidFill>
                          <a:effectLst/>
                          <a:latin typeface="Times New Roman" panose="02020603050405020304" pitchFamily="18" charset="0"/>
                        </a:rPr>
                        <a:t>24-27 января</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dirty="0">
                          <a:solidFill>
                            <a:srgbClr val="000000"/>
                          </a:solidFill>
                          <a:effectLst/>
                          <a:latin typeface="Times New Roman" panose="02020603050405020304" pitchFamily="18" charset="0"/>
                        </a:rPr>
                        <a:t>Возложение цветов, венков к мемориалам</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dirty="0" smtClean="0">
                          <a:solidFill>
                            <a:srgbClr val="000000"/>
                          </a:solidFill>
                          <a:effectLst/>
                          <a:latin typeface="Times New Roman" panose="02020603050405020304" pitchFamily="18" charset="0"/>
                        </a:rPr>
                        <a:t>5</a:t>
                      </a:r>
                      <a:endParaRPr lang="ru-RU" sz="14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166687591"/>
                  </a:ext>
                </a:extLst>
              </a:tr>
              <a:tr h="271735">
                <a:tc vMerge="1">
                  <a:txBody>
                    <a:bodyPr/>
                    <a:lstStyle/>
                    <a:p>
                      <a:endParaRPr lang="ru-RU"/>
                    </a:p>
                  </a:txBody>
                  <a:tcPr/>
                </a:tc>
                <a:tc vMerge="1">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a:solidFill>
                            <a:srgbClr val="000000"/>
                          </a:solidFill>
                          <a:effectLst/>
                          <a:latin typeface="Times New Roman" panose="02020603050405020304" pitchFamily="18" charset="0"/>
                        </a:rPr>
                        <a:t>Концертная программа </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dirty="0" smtClean="0">
                          <a:solidFill>
                            <a:srgbClr val="000000"/>
                          </a:solidFill>
                          <a:effectLst/>
                          <a:latin typeface="Times New Roman" panose="02020603050405020304" pitchFamily="18" charset="0"/>
                        </a:rPr>
                        <a:t>110</a:t>
                      </a:r>
                      <a:endParaRPr lang="ru-RU" sz="14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38994000"/>
                  </a:ext>
                </a:extLst>
              </a:tr>
              <a:tr h="271735">
                <a:tc vMerge="1">
                  <a:txBody>
                    <a:bodyPr/>
                    <a:lstStyle/>
                    <a:p>
                      <a:endParaRPr lang="ru-RU"/>
                    </a:p>
                  </a:txBody>
                  <a:tcPr/>
                </a:tc>
                <a:tc>
                  <a:txBody>
                    <a:bodyPr/>
                    <a:lstStyle/>
                    <a:p>
                      <a:pPr algn="l" fontAlgn="t"/>
                      <a:r>
                        <a:rPr lang="ru-RU" sz="1400" b="1" i="0" u="none" strike="noStrike" dirty="0">
                          <a:solidFill>
                            <a:srgbClr val="000000"/>
                          </a:solidFill>
                          <a:effectLst/>
                          <a:latin typeface="Times New Roman" panose="02020603050405020304" pitchFamily="18" charset="0"/>
                        </a:rPr>
                        <a:t>День защитника отечества </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Times New Roman" panose="02020603050405020304" pitchFamily="18" charset="0"/>
                        </a:rPr>
                        <a:t>22-23 февраля</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a:solidFill>
                            <a:srgbClr val="000000"/>
                          </a:solidFill>
                          <a:effectLst/>
                          <a:latin typeface="Times New Roman" panose="02020603050405020304" pitchFamily="18" charset="0"/>
                        </a:rPr>
                        <a:t>Концертная программа</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dirty="0" smtClean="0">
                          <a:solidFill>
                            <a:srgbClr val="000000"/>
                          </a:solidFill>
                          <a:effectLst/>
                          <a:latin typeface="Times New Roman" panose="02020603050405020304" pitchFamily="18" charset="0"/>
                        </a:rPr>
                        <a:t>200</a:t>
                      </a:r>
                      <a:endParaRPr lang="ru-RU" sz="14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131692915"/>
                  </a:ext>
                </a:extLst>
              </a:tr>
              <a:tr h="286705">
                <a:tc vMerge="1">
                  <a:txBody>
                    <a:bodyPr/>
                    <a:lstStyle/>
                    <a:p>
                      <a:endParaRPr lang="ru-RU"/>
                    </a:p>
                  </a:txBody>
                  <a:tcPr/>
                </a:tc>
                <a:tc>
                  <a:txBody>
                    <a:bodyPr/>
                    <a:lstStyle/>
                    <a:p>
                      <a:pPr algn="l" fontAlgn="t"/>
                      <a:r>
                        <a:rPr lang="ru-RU" sz="1400" b="1" i="0" u="none" strike="noStrike" dirty="0">
                          <a:solidFill>
                            <a:srgbClr val="000000"/>
                          </a:solidFill>
                          <a:effectLst/>
                          <a:latin typeface="Times New Roman" panose="02020603050405020304" pitchFamily="18" charset="0"/>
                        </a:rPr>
                        <a:t>Международный женский день</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b="0" i="0" u="none" strike="noStrike" dirty="0" smtClean="0">
                          <a:solidFill>
                            <a:srgbClr val="000000"/>
                          </a:solidFill>
                          <a:effectLst/>
                          <a:latin typeface="Times New Roman" panose="02020603050405020304" pitchFamily="18" charset="0"/>
                        </a:rPr>
                        <a:t>8 </a:t>
                      </a:r>
                      <a:r>
                        <a:rPr lang="ru-RU" sz="1400" b="0" i="0" u="none" strike="noStrike" dirty="0">
                          <a:solidFill>
                            <a:srgbClr val="000000"/>
                          </a:solidFill>
                          <a:effectLst/>
                          <a:latin typeface="Times New Roman" panose="02020603050405020304" pitchFamily="18" charset="0"/>
                        </a:rPr>
                        <a:t>марта</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dirty="0">
                          <a:solidFill>
                            <a:srgbClr val="000000"/>
                          </a:solidFill>
                          <a:effectLst/>
                          <a:latin typeface="Times New Roman" panose="02020603050405020304" pitchFamily="18" charset="0"/>
                        </a:rPr>
                        <a:t>Спектакль </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dirty="0" smtClean="0">
                          <a:solidFill>
                            <a:srgbClr val="000000"/>
                          </a:solidFill>
                          <a:effectLst/>
                          <a:latin typeface="Times New Roman" panose="02020603050405020304" pitchFamily="18" charset="0"/>
                        </a:rPr>
                        <a:t>110</a:t>
                      </a:r>
                      <a:endParaRPr lang="ru-RU" sz="14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543640488"/>
                  </a:ext>
                </a:extLst>
              </a:tr>
              <a:tr h="253468">
                <a:tc vMerge="1">
                  <a:txBody>
                    <a:bodyPr/>
                    <a:lstStyle/>
                    <a:p>
                      <a:endParaRPr lang="ru-RU"/>
                    </a:p>
                  </a:txBody>
                  <a:tcPr/>
                </a:tc>
                <a:tc>
                  <a:txBody>
                    <a:bodyPr/>
                    <a:lstStyle/>
                    <a:p>
                      <a:pPr algn="l" fontAlgn="t"/>
                      <a:r>
                        <a:rPr lang="ru-RU" sz="1400" b="1" i="0" u="none" strike="noStrike" dirty="0">
                          <a:solidFill>
                            <a:srgbClr val="000000"/>
                          </a:solidFill>
                          <a:effectLst/>
                          <a:latin typeface="Times New Roman" panose="02020603050405020304" pitchFamily="18" charset="0"/>
                        </a:rPr>
                        <a:t>Масленица </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b="0" i="0" u="none" strike="noStrike" dirty="0" smtClean="0">
                          <a:solidFill>
                            <a:srgbClr val="000000"/>
                          </a:solidFill>
                          <a:effectLst/>
                          <a:latin typeface="Times New Roman" panose="02020603050405020304" pitchFamily="18" charset="0"/>
                        </a:rPr>
                        <a:t>8-14 </a:t>
                      </a:r>
                      <a:r>
                        <a:rPr lang="ru-RU" sz="1400" b="0" i="0" u="none" strike="noStrike" dirty="0">
                          <a:solidFill>
                            <a:srgbClr val="000000"/>
                          </a:solidFill>
                          <a:effectLst/>
                          <a:latin typeface="Times New Roman" panose="02020603050405020304" pitchFamily="18" charset="0"/>
                        </a:rPr>
                        <a:t>марта</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dirty="0">
                          <a:solidFill>
                            <a:srgbClr val="000000"/>
                          </a:solidFill>
                          <a:effectLst/>
                          <a:latin typeface="Times New Roman" panose="02020603050405020304" pitchFamily="18" charset="0"/>
                        </a:rPr>
                        <a:t>Концертная программа</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dirty="0" smtClean="0">
                          <a:solidFill>
                            <a:srgbClr val="000000"/>
                          </a:solidFill>
                          <a:effectLst/>
                          <a:latin typeface="Times New Roman" panose="02020603050405020304" pitchFamily="18" charset="0"/>
                        </a:rPr>
                        <a:t>150</a:t>
                      </a:r>
                      <a:endParaRPr lang="ru-RU" sz="14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652323354"/>
                  </a:ext>
                </a:extLst>
              </a:tr>
              <a:tr h="286805">
                <a:tc vMerge="1">
                  <a:txBody>
                    <a:bodyPr/>
                    <a:lstStyle/>
                    <a:p>
                      <a:endParaRPr lang="ru-RU"/>
                    </a:p>
                  </a:txBody>
                  <a:tcPr/>
                </a:tc>
                <a:tc rowSpan="2">
                  <a:txBody>
                    <a:bodyPr/>
                    <a:lstStyle/>
                    <a:p>
                      <a:pPr algn="l" fontAlgn="t"/>
                      <a:r>
                        <a:rPr lang="ru-RU" sz="1400" b="1" i="0" u="none" strike="noStrike" dirty="0">
                          <a:solidFill>
                            <a:srgbClr val="000000"/>
                          </a:solidFill>
                          <a:effectLst/>
                          <a:latin typeface="Times New Roman" panose="02020603050405020304" pitchFamily="18" charset="0"/>
                        </a:rPr>
                        <a:t>Международный  день освобождения узников фашистских лагерей </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ru-RU" sz="1400" b="0" i="0" u="none" strike="noStrike" dirty="0" smtClean="0">
                          <a:solidFill>
                            <a:srgbClr val="000000"/>
                          </a:solidFill>
                          <a:effectLst/>
                          <a:latin typeface="Times New Roman" panose="02020603050405020304" pitchFamily="18" charset="0"/>
                        </a:rPr>
                        <a:t>11 апреля</a:t>
                      </a:r>
                      <a:endParaRPr lang="ru-RU" sz="1400" b="0" i="0" u="none" strike="noStrike" dirty="0">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dirty="0" smtClean="0">
                          <a:solidFill>
                            <a:srgbClr val="000000"/>
                          </a:solidFill>
                          <a:effectLst/>
                          <a:latin typeface="Times New Roman" panose="02020603050405020304" pitchFamily="18" charset="0"/>
                        </a:rPr>
                        <a:t>Чествование жителей с вручением цветов</a:t>
                      </a:r>
                      <a:endParaRPr lang="ru-RU" sz="14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dirty="0" smtClean="0">
                          <a:solidFill>
                            <a:srgbClr val="000000"/>
                          </a:solidFill>
                          <a:effectLst/>
                          <a:latin typeface="Times New Roman" panose="02020603050405020304" pitchFamily="18" charset="0"/>
                        </a:rPr>
                        <a:t>5</a:t>
                      </a:r>
                      <a:endParaRPr lang="ru-RU" sz="14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073209207"/>
                  </a:ext>
                </a:extLst>
              </a:tr>
              <a:tr h="324663">
                <a:tc vMerge="1">
                  <a:txBody>
                    <a:bodyPr/>
                    <a:lstStyle/>
                    <a:p>
                      <a:endParaRPr lang="ru-RU"/>
                    </a:p>
                  </a:txBody>
                  <a:tcPr/>
                </a:tc>
                <a:tc vMerge="1">
                  <a:txBody>
                    <a:bodyPr/>
                    <a:lstStyle/>
                    <a:p>
                      <a:pPr algn="l" fontAlgn="t"/>
                      <a:endParaRPr lang="ru-RU" sz="14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ru-RU" sz="1400" b="0" i="0" u="none" strike="noStrike" dirty="0">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ru-RU" sz="1400" b="0" i="0" u="none" strike="noStrike" dirty="0" smtClean="0">
                          <a:solidFill>
                            <a:srgbClr val="000000"/>
                          </a:solidFill>
                          <a:effectLst/>
                          <a:latin typeface="Times New Roman" panose="02020603050405020304" pitchFamily="18" charset="0"/>
                        </a:rPr>
                        <a:t>Концертная программа</a:t>
                      </a:r>
                      <a:endParaRPr lang="ru-RU" sz="14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dirty="0" smtClean="0">
                          <a:solidFill>
                            <a:srgbClr val="000000"/>
                          </a:solidFill>
                          <a:effectLst/>
                          <a:latin typeface="Times New Roman" panose="02020603050405020304" pitchFamily="18" charset="0"/>
                        </a:rPr>
                        <a:t>50</a:t>
                      </a:r>
                      <a:endParaRPr lang="ru-RU" sz="14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141">
                <a:tc vMerge="1">
                  <a:txBody>
                    <a:bodyPr/>
                    <a:lstStyle/>
                    <a:p>
                      <a:endParaRPr lang="ru-RU"/>
                    </a:p>
                  </a:txBody>
                  <a:tcPr/>
                </a:tc>
                <a:tc rowSpan="2">
                  <a:txBody>
                    <a:bodyPr/>
                    <a:lstStyle/>
                    <a:p>
                      <a:pPr algn="l" fontAlgn="t"/>
                      <a:r>
                        <a:rPr lang="ru-RU" sz="1400" b="1" i="0" u="none" strike="noStrike" dirty="0">
                          <a:solidFill>
                            <a:srgbClr val="000000"/>
                          </a:solidFill>
                          <a:effectLst/>
                          <a:latin typeface="Times New Roman" panose="02020603050405020304" pitchFamily="18" charset="0"/>
                        </a:rPr>
                        <a:t>День Победы советского народа в Великой Отечественной войне 1941-1945 годов  </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ru-RU" sz="1400" b="0" i="0" u="none" strike="noStrike" dirty="0">
                          <a:solidFill>
                            <a:srgbClr val="000000"/>
                          </a:solidFill>
                          <a:effectLst/>
                          <a:latin typeface="Times New Roman" panose="02020603050405020304" pitchFamily="18" charset="0"/>
                        </a:rPr>
                        <a:t>6-9 мая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dirty="0">
                          <a:solidFill>
                            <a:srgbClr val="000000"/>
                          </a:solidFill>
                          <a:effectLst/>
                          <a:latin typeface="Times New Roman" panose="02020603050405020304" pitchFamily="18" charset="0"/>
                        </a:rPr>
                        <a:t>Концертная программа</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dirty="0" smtClean="0">
                          <a:solidFill>
                            <a:srgbClr val="000000"/>
                          </a:solidFill>
                          <a:effectLst/>
                          <a:latin typeface="Times New Roman" panose="02020603050405020304" pitchFamily="18" charset="0"/>
                        </a:rPr>
                        <a:t>300</a:t>
                      </a:r>
                      <a:endParaRPr lang="ru-RU" sz="14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10980470"/>
                  </a:ext>
                </a:extLst>
              </a:tr>
              <a:tr h="253468">
                <a:tc vMerge="1">
                  <a:txBody>
                    <a:bodyPr/>
                    <a:lstStyle/>
                    <a:p>
                      <a:endParaRPr lang="ru-RU"/>
                    </a:p>
                  </a:txBody>
                  <a:tcPr/>
                </a:tc>
                <a:tc vMerge="1">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dirty="0" smtClean="0">
                          <a:solidFill>
                            <a:srgbClr val="000000"/>
                          </a:solidFill>
                          <a:effectLst/>
                          <a:latin typeface="Times New Roman" panose="02020603050405020304" pitchFamily="18" charset="0"/>
                        </a:rPr>
                        <a:t>Возложение цветов, венков к мемориалам</a:t>
                      </a:r>
                      <a:endParaRPr lang="ru-RU" sz="14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dirty="0" smtClean="0">
                          <a:solidFill>
                            <a:srgbClr val="000000"/>
                          </a:solidFill>
                          <a:effectLst/>
                          <a:latin typeface="Times New Roman" panose="02020603050405020304" pitchFamily="18" charset="0"/>
                        </a:rPr>
                        <a:t>10</a:t>
                      </a:r>
                      <a:endParaRPr lang="ru-RU" sz="14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712473995"/>
                  </a:ext>
                </a:extLst>
              </a:tr>
              <a:tr h="438148">
                <a:tc vMerge="1">
                  <a:txBody>
                    <a:bodyPr/>
                    <a:lstStyle/>
                    <a:p>
                      <a:endParaRPr lang="ru-RU"/>
                    </a:p>
                  </a:txBody>
                  <a:tcPr/>
                </a:tc>
                <a:tc>
                  <a:txBody>
                    <a:bodyPr/>
                    <a:lstStyle/>
                    <a:p>
                      <a:pPr algn="l" fontAlgn="t"/>
                      <a:r>
                        <a:rPr lang="ru-RU" sz="1400" b="1" i="0" u="none" strike="noStrike" dirty="0">
                          <a:solidFill>
                            <a:srgbClr val="000000"/>
                          </a:solidFill>
                          <a:effectLst/>
                          <a:latin typeface="Times New Roman" panose="02020603050405020304" pitchFamily="18" charset="0"/>
                        </a:rPr>
                        <a:t>Международный  день защиты детей   в поселке Александровская</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Times New Roman" panose="02020603050405020304" pitchFamily="18" charset="0"/>
                        </a:rPr>
                        <a:t>июнь</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dirty="0" smtClean="0">
                          <a:solidFill>
                            <a:srgbClr val="000000"/>
                          </a:solidFill>
                          <a:effectLst/>
                          <a:latin typeface="Times New Roman" panose="02020603050405020304" pitchFamily="18" charset="0"/>
                        </a:rPr>
                        <a:t>Концертная программа</a:t>
                      </a:r>
                      <a:endParaRPr lang="ru-RU" sz="14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dirty="0">
                          <a:solidFill>
                            <a:srgbClr val="000000"/>
                          </a:solidFill>
                          <a:effectLst/>
                          <a:latin typeface="Times New Roman" panose="02020603050405020304" pitchFamily="18" charset="0"/>
                        </a:rPr>
                        <a:t>100</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288583511"/>
                  </a:ext>
                </a:extLst>
              </a:tr>
              <a:tr h="271735">
                <a:tc vMerge="1">
                  <a:txBody>
                    <a:bodyPr/>
                    <a:lstStyle/>
                    <a:p>
                      <a:endParaRPr lang="ru-RU"/>
                    </a:p>
                  </a:txBody>
                  <a:tcPr/>
                </a:tc>
                <a:tc rowSpan="2">
                  <a:txBody>
                    <a:bodyPr/>
                    <a:lstStyle/>
                    <a:p>
                      <a:pPr algn="l" fontAlgn="t"/>
                      <a:r>
                        <a:rPr lang="ru-RU" sz="1400" b="1" i="0" u="none" strike="noStrike" dirty="0">
                          <a:solidFill>
                            <a:srgbClr val="000000"/>
                          </a:solidFill>
                          <a:effectLst/>
                          <a:latin typeface="Times New Roman" panose="02020603050405020304" pitchFamily="18" charset="0"/>
                        </a:rPr>
                        <a:t>День Поселка Александровская</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ru-RU" sz="1400" b="0" i="0" u="none" strike="noStrike" dirty="0" smtClean="0">
                          <a:solidFill>
                            <a:srgbClr val="000000"/>
                          </a:solidFill>
                          <a:effectLst/>
                          <a:latin typeface="Times New Roman" panose="02020603050405020304" pitchFamily="18" charset="0"/>
                        </a:rPr>
                        <a:t>3 </a:t>
                      </a:r>
                      <a:r>
                        <a:rPr lang="ru-RU" sz="1400" b="0" i="0" u="none" strike="noStrike" dirty="0">
                          <a:solidFill>
                            <a:srgbClr val="000000"/>
                          </a:solidFill>
                          <a:effectLst/>
                          <a:latin typeface="Times New Roman" panose="02020603050405020304" pitchFamily="18" charset="0"/>
                        </a:rPr>
                        <a:t>июля</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a:solidFill>
                            <a:srgbClr val="000000"/>
                          </a:solidFill>
                          <a:effectLst/>
                          <a:latin typeface="Times New Roman" panose="02020603050405020304" pitchFamily="18" charset="0"/>
                        </a:rPr>
                        <a:t>Концертная программа</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dirty="0" smtClean="0">
                          <a:solidFill>
                            <a:srgbClr val="000000"/>
                          </a:solidFill>
                          <a:effectLst/>
                          <a:latin typeface="Times New Roman" panose="02020603050405020304" pitchFamily="18" charset="0"/>
                        </a:rPr>
                        <a:t>500</a:t>
                      </a:r>
                      <a:endParaRPr lang="ru-RU" sz="14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989934463"/>
                  </a:ext>
                </a:extLst>
              </a:tr>
              <a:tr h="313957">
                <a:tc vMerge="1">
                  <a:txBody>
                    <a:bodyPr/>
                    <a:lstStyle/>
                    <a:p>
                      <a:endParaRPr lang="ru-RU"/>
                    </a:p>
                  </a:txBody>
                  <a:tcPr/>
                </a:tc>
                <a:tc vMerge="1">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dirty="0">
                          <a:solidFill>
                            <a:srgbClr val="000000"/>
                          </a:solidFill>
                          <a:effectLst/>
                          <a:latin typeface="Times New Roman" panose="02020603050405020304" pitchFamily="18" charset="0"/>
                        </a:rPr>
                        <a:t>Поздравление жителей, юбиляров </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dirty="0" smtClean="0">
                          <a:solidFill>
                            <a:srgbClr val="000000"/>
                          </a:solidFill>
                          <a:effectLst/>
                          <a:latin typeface="Times New Roman" panose="02020603050405020304" pitchFamily="18" charset="0"/>
                        </a:rPr>
                        <a:t>10</a:t>
                      </a:r>
                      <a:endParaRPr lang="ru-RU" sz="14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277138727"/>
                  </a:ext>
                </a:extLst>
              </a:tr>
              <a:tr h="271735">
                <a:tc vMerge="1">
                  <a:txBody>
                    <a:bodyPr/>
                    <a:lstStyle/>
                    <a:p>
                      <a:endParaRPr lang="ru-RU"/>
                    </a:p>
                  </a:txBody>
                  <a:tcPr/>
                </a:tc>
                <a:tc>
                  <a:txBody>
                    <a:bodyPr/>
                    <a:lstStyle/>
                    <a:p>
                      <a:pPr algn="l" fontAlgn="t"/>
                      <a:r>
                        <a:rPr lang="ru-RU" sz="1400" b="1" i="0" u="none" strike="noStrike" dirty="0">
                          <a:solidFill>
                            <a:srgbClr val="000000"/>
                          </a:solidFill>
                          <a:effectLst/>
                          <a:latin typeface="Times New Roman" panose="02020603050405020304" pitchFamily="18" charset="0"/>
                        </a:rPr>
                        <a:t>Международный  день пожилых людей  </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Times New Roman" panose="02020603050405020304" pitchFamily="18" charset="0"/>
                        </a:rPr>
                        <a:t>01 октября</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a:solidFill>
                            <a:srgbClr val="000000"/>
                          </a:solidFill>
                          <a:effectLst/>
                          <a:latin typeface="Times New Roman" panose="02020603050405020304" pitchFamily="18" charset="0"/>
                        </a:rPr>
                        <a:t>Концертная программа</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dirty="0" smtClean="0">
                          <a:solidFill>
                            <a:srgbClr val="000000"/>
                          </a:solidFill>
                          <a:effectLst/>
                          <a:latin typeface="Times New Roman" panose="02020603050405020304" pitchFamily="18" charset="0"/>
                        </a:rPr>
                        <a:t>100</a:t>
                      </a:r>
                      <a:endParaRPr lang="ru-RU" sz="14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948081157"/>
                  </a:ext>
                </a:extLst>
              </a:tr>
              <a:tr h="438148">
                <a:tc vMerge="1">
                  <a:txBody>
                    <a:bodyPr/>
                    <a:lstStyle/>
                    <a:p>
                      <a:endParaRPr lang="ru-RU"/>
                    </a:p>
                  </a:txBody>
                  <a:tcPr/>
                </a:tc>
                <a:tc>
                  <a:txBody>
                    <a:bodyPr/>
                    <a:lstStyle/>
                    <a:p>
                      <a:pPr algn="l" fontAlgn="t"/>
                      <a:r>
                        <a:rPr lang="ru-RU" sz="1400" b="1" i="0" u="none" strike="noStrike" dirty="0">
                          <a:solidFill>
                            <a:srgbClr val="000000"/>
                          </a:solidFill>
                          <a:effectLst/>
                          <a:latin typeface="Times New Roman" panose="02020603050405020304" pitchFamily="18" charset="0"/>
                        </a:rPr>
                        <a:t>День матери</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b="0" i="0" u="none" strike="noStrike" dirty="0" smtClean="0">
                          <a:solidFill>
                            <a:srgbClr val="000000"/>
                          </a:solidFill>
                          <a:effectLst/>
                          <a:latin typeface="Times New Roman" panose="02020603050405020304" pitchFamily="18" charset="0"/>
                        </a:rPr>
                        <a:t>28 </a:t>
                      </a:r>
                      <a:r>
                        <a:rPr lang="ru-RU" sz="1400" b="0" i="0" u="none" strike="noStrike" dirty="0">
                          <a:solidFill>
                            <a:srgbClr val="000000"/>
                          </a:solidFill>
                          <a:effectLst/>
                          <a:latin typeface="Times New Roman" panose="02020603050405020304" pitchFamily="18" charset="0"/>
                        </a:rPr>
                        <a:t>ноября</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dirty="0" smtClean="0">
                          <a:solidFill>
                            <a:srgbClr val="000000"/>
                          </a:solidFill>
                          <a:effectLst/>
                          <a:latin typeface="Times New Roman" panose="02020603050405020304" pitchFamily="18" charset="0"/>
                        </a:rPr>
                        <a:t>Концертная программа</a:t>
                      </a:r>
                    </a:p>
                    <a:p>
                      <a:pPr algn="ctr" fontAlgn="t"/>
                      <a:r>
                        <a:rPr lang="ru-RU" sz="1400" b="0" i="0" u="none" strike="noStrike" dirty="0" smtClean="0">
                          <a:solidFill>
                            <a:srgbClr val="000000"/>
                          </a:solidFill>
                          <a:effectLst/>
                          <a:latin typeface="Times New Roman" panose="02020603050405020304" pitchFamily="18" charset="0"/>
                        </a:rPr>
                        <a:t>Чествование </a:t>
                      </a:r>
                      <a:r>
                        <a:rPr lang="ru-RU" sz="1400" b="0" i="0" u="none" strike="noStrike" dirty="0">
                          <a:solidFill>
                            <a:srgbClr val="000000"/>
                          </a:solidFill>
                          <a:effectLst/>
                          <a:latin typeface="Times New Roman" panose="02020603050405020304" pitchFamily="18" charset="0"/>
                        </a:rPr>
                        <a:t>жителей с вручением цветов</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dirty="0" smtClean="0">
                          <a:solidFill>
                            <a:srgbClr val="000000"/>
                          </a:solidFill>
                          <a:effectLst/>
                          <a:latin typeface="Times New Roman" panose="02020603050405020304" pitchFamily="18" charset="0"/>
                        </a:rPr>
                        <a:t>100</a:t>
                      </a:r>
                    </a:p>
                    <a:p>
                      <a:pPr algn="ctr" fontAlgn="t"/>
                      <a:r>
                        <a:rPr lang="ru-RU" sz="1400" b="0" i="0" u="none" strike="noStrike" dirty="0" smtClean="0">
                          <a:solidFill>
                            <a:srgbClr val="000000"/>
                          </a:solidFill>
                          <a:effectLst/>
                          <a:latin typeface="Times New Roman" panose="02020603050405020304" pitchFamily="18" charset="0"/>
                        </a:rPr>
                        <a:t>10</a:t>
                      </a:r>
                      <a:endParaRPr lang="ru-RU" sz="14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006073509"/>
                  </a:ext>
                </a:extLst>
              </a:tr>
              <a:tr h="500899">
                <a:tc vMerge="1">
                  <a:txBody>
                    <a:bodyPr/>
                    <a:lstStyle/>
                    <a:p>
                      <a:endParaRPr lang="ru-RU"/>
                    </a:p>
                  </a:txBody>
                  <a:tcPr/>
                </a:tc>
                <a:tc>
                  <a:txBody>
                    <a:bodyPr/>
                    <a:lstStyle/>
                    <a:p>
                      <a:pPr algn="l" fontAlgn="t"/>
                      <a:r>
                        <a:rPr lang="ru-RU" sz="1400" b="1" i="0" u="none" strike="noStrike" dirty="0">
                          <a:solidFill>
                            <a:srgbClr val="000000"/>
                          </a:solidFill>
                          <a:effectLst/>
                          <a:latin typeface="Times New Roman" panose="02020603050405020304" pitchFamily="18" charset="0"/>
                        </a:rPr>
                        <a:t>Праздник новогодней ёлки</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Times New Roman" panose="02020603050405020304" pitchFamily="18" charset="0"/>
                        </a:rPr>
                        <a:t>26-31 декабря</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dirty="0">
                          <a:solidFill>
                            <a:srgbClr val="000000"/>
                          </a:solidFill>
                          <a:effectLst/>
                          <a:latin typeface="Times New Roman" panose="02020603050405020304" pitchFamily="18" charset="0"/>
                        </a:rPr>
                        <a:t>Концертная программа, детский спектакль</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400" b="0" i="0" u="none" strike="noStrike" dirty="0" smtClean="0">
                          <a:solidFill>
                            <a:srgbClr val="000000"/>
                          </a:solidFill>
                          <a:effectLst/>
                          <a:latin typeface="Times New Roman" panose="02020603050405020304" pitchFamily="18" charset="0"/>
                        </a:rPr>
                        <a:t>500</a:t>
                      </a:r>
                      <a:endParaRPr lang="ru-RU" sz="1400" b="0" i="0" u="none" strike="noStrike" dirty="0">
                        <a:solidFill>
                          <a:srgbClr val="000000"/>
                        </a:solidFill>
                        <a:effectLst/>
                        <a:latin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597722069"/>
                  </a:ext>
                </a:extLst>
              </a:tr>
            </a:tbl>
          </a:graphicData>
        </a:graphic>
      </p:graphicFrame>
    </p:spTree>
    <p:extLst>
      <p:ext uri="{BB962C8B-B14F-4D97-AF65-F5344CB8AC3E}">
        <p14:creationId xmlns:p14="http://schemas.microsoft.com/office/powerpoint/2010/main" val="796669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C5C3A79-E7C6-4DBF-A75A-5FD995B1135F}"/>
              </a:ext>
            </a:extLst>
          </p:cNvPr>
          <p:cNvSpPr>
            <a:spLocks noGrp="1"/>
          </p:cNvSpPr>
          <p:nvPr>
            <p:ph type="title"/>
          </p:nvPr>
        </p:nvSpPr>
        <p:spPr>
          <a:xfrm>
            <a:off x="2632364" y="157019"/>
            <a:ext cx="8872248" cy="344530"/>
          </a:xfrm>
        </p:spPr>
        <p:txBody>
          <a:bodyPr>
            <a:normAutofit fontScale="90000"/>
          </a:bodyPr>
          <a:lstStyle/>
          <a:p>
            <a:pPr algn="ctr"/>
            <a:r>
              <a:rPr lang="ru-RU" sz="2000" dirty="0"/>
              <a:t>Мероприятия для детей, подростков, молодежи в </a:t>
            </a:r>
            <a:r>
              <a:rPr lang="ru-RU" sz="2000" dirty="0" smtClean="0"/>
              <a:t>2021 </a:t>
            </a:r>
            <a:r>
              <a:rPr lang="ru-RU" sz="2000" dirty="0"/>
              <a:t>году</a:t>
            </a:r>
          </a:p>
        </p:txBody>
      </p:sp>
      <p:graphicFrame>
        <p:nvGraphicFramePr>
          <p:cNvPr id="4" name="Объект 3">
            <a:extLst>
              <a:ext uri="{FF2B5EF4-FFF2-40B4-BE49-F238E27FC236}">
                <a16:creationId xmlns="" xmlns:a16="http://schemas.microsoft.com/office/drawing/2014/main" id="{B9398C55-5E87-4046-9392-7600ACE71D4E}"/>
              </a:ext>
            </a:extLst>
          </p:cNvPr>
          <p:cNvGraphicFramePr>
            <a:graphicFrameLocks noGrp="1"/>
          </p:cNvGraphicFramePr>
          <p:nvPr>
            <p:ph idx="1"/>
            <p:extLst>
              <p:ext uri="{D42A27DB-BD31-4B8C-83A1-F6EECF244321}">
                <p14:modId xmlns:p14="http://schemas.microsoft.com/office/powerpoint/2010/main" val="897818621"/>
              </p:ext>
            </p:extLst>
          </p:nvPr>
        </p:nvGraphicFramePr>
        <p:xfrm>
          <a:off x="600364" y="665018"/>
          <a:ext cx="11286836" cy="5101347"/>
        </p:xfrm>
        <a:graphic>
          <a:graphicData uri="http://schemas.openxmlformats.org/drawingml/2006/table">
            <a:tbl>
              <a:tblPr>
                <a:tableStyleId>{5C22544A-7EE6-4342-B048-85BDC9FD1C3A}</a:tableStyleId>
              </a:tblPr>
              <a:tblGrid>
                <a:gridCol w="3383807">
                  <a:extLst>
                    <a:ext uri="{9D8B030D-6E8A-4147-A177-3AD203B41FA5}">
                      <a16:colId xmlns="" xmlns:a16="http://schemas.microsoft.com/office/drawing/2014/main" val="2214779648"/>
                    </a:ext>
                  </a:extLst>
                </a:gridCol>
                <a:gridCol w="6896849">
                  <a:extLst>
                    <a:ext uri="{9D8B030D-6E8A-4147-A177-3AD203B41FA5}">
                      <a16:colId xmlns="" xmlns:a16="http://schemas.microsoft.com/office/drawing/2014/main" val="3104770415"/>
                    </a:ext>
                  </a:extLst>
                </a:gridCol>
                <a:gridCol w="1006180">
                  <a:extLst>
                    <a:ext uri="{9D8B030D-6E8A-4147-A177-3AD203B41FA5}">
                      <a16:colId xmlns="" xmlns:a16="http://schemas.microsoft.com/office/drawing/2014/main" val="1569923514"/>
                    </a:ext>
                  </a:extLst>
                </a:gridCol>
              </a:tblGrid>
              <a:tr h="406136">
                <a:tc>
                  <a:txBody>
                    <a:bodyPr/>
                    <a:lstStyle/>
                    <a:p>
                      <a:pPr algn="ctr" fontAlgn="t"/>
                      <a:r>
                        <a:rPr lang="ru-RU" sz="1200" b="1" i="1" u="none" strike="noStrike" dirty="0">
                          <a:effectLst/>
                          <a:latin typeface="Times New Roman" panose="02020603050405020304" pitchFamily="18" charset="0"/>
                          <a:cs typeface="Times New Roman" panose="02020603050405020304" pitchFamily="18" charset="0"/>
                        </a:rPr>
                        <a:t>Статья бюджета </a:t>
                      </a:r>
                      <a:endParaRPr lang="ru-RU"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6020" marR="6020" marT="60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200" b="1" i="1" u="none" strike="noStrike" dirty="0">
                          <a:effectLst/>
                          <a:latin typeface="Times New Roman" panose="02020603050405020304" pitchFamily="18" charset="0"/>
                          <a:cs typeface="Times New Roman" panose="02020603050405020304" pitchFamily="18" charset="0"/>
                        </a:rPr>
                        <a:t>Наименования   мероприятий</a:t>
                      </a:r>
                      <a:endParaRPr lang="ru-RU"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6020" marR="6020" marT="60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ru-RU" sz="1200" b="1" i="1" u="none" strike="noStrike" dirty="0">
                          <a:effectLst/>
                          <a:latin typeface="Times New Roman" panose="02020603050405020304" pitchFamily="18" charset="0"/>
                          <a:cs typeface="Times New Roman" panose="02020603050405020304" pitchFamily="18" charset="0"/>
                        </a:rPr>
                        <a:t>Объем фин. </a:t>
                      </a:r>
                      <a:r>
                        <a:rPr lang="ru-RU" sz="1200" b="1" i="1" u="none" strike="noStrike" dirty="0" err="1">
                          <a:effectLst/>
                          <a:latin typeface="Times New Roman" panose="02020603050405020304" pitchFamily="18" charset="0"/>
                          <a:cs typeface="Times New Roman" panose="02020603050405020304" pitchFamily="18" charset="0"/>
                        </a:rPr>
                        <a:t>тыс.руб</a:t>
                      </a:r>
                      <a:r>
                        <a:rPr lang="ru-RU" sz="1200" b="1" i="1" u="none" strike="noStrike" dirty="0">
                          <a:effectLst/>
                          <a:latin typeface="Times New Roman" panose="02020603050405020304" pitchFamily="18" charset="0"/>
                          <a:cs typeface="Times New Roman" panose="02020603050405020304" pitchFamily="18" charset="0"/>
                        </a:rPr>
                        <a:t>.</a:t>
                      </a:r>
                      <a:endParaRPr lang="ru-RU"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6020" marR="6020" marT="60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870159790"/>
                  </a:ext>
                </a:extLst>
              </a:tr>
              <a:tr h="656372">
                <a:tc>
                  <a:txBody>
                    <a:bodyPr/>
                    <a:lstStyle/>
                    <a:p>
                      <a:pPr algn="l" fontAlgn="ctr"/>
                      <a:r>
                        <a:rPr lang="ru-RU" sz="1300" b="1" i="0" u="none" strike="noStrike" dirty="0">
                          <a:solidFill>
                            <a:schemeClr val="tx1"/>
                          </a:solidFill>
                          <a:effectLst/>
                          <a:latin typeface="Times New Roman" panose="02020603050405020304" pitchFamily="18" charset="0"/>
                          <a:cs typeface="Times New Roman" panose="02020603050405020304" pitchFamily="18" charset="0"/>
                        </a:rPr>
                        <a:t>Участие в мероприятиях по охране окружающей </a:t>
                      </a:r>
                      <a:r>
                        <a:rPr lang="ru-RU" sz="1300" b="1" i="0" u="none" strike="noStrike" dirty="0" smtClean="0">
                          <a:solidFill>
                            <a:schemeClr val="tx1"/>
                          </a:solidFill>
                          <a:effectLst/>
                          <a:latin typeface="Times New Roman" panose="02020603050405020304" pitchFamily="18" charset="0"/>
                          <a:cs typeface="Times New Roman" panose="02020603050405020304" pitchFamily="18" charset="0"/>
                        </a:rPr>
                        <a:t>среды</a:t>
                      </a:r>
                      <a:endParaRPr lang="ru-RU" sz="13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ru-RU" sz="1300" b="0" i="0" u="none" strike="noStrike" dirty="0" smtClean="0">
                          <a:solidFill>
                            <a:srgbClr val="000000"/>
                          </a:solidFill>
                          <a:effectLst/>
                          <a:latin typeface="Times New Roman" panose="02020603050405020304" pitchFamily="18" charset="0"/>
                          <a:cs typeface="Times New Roman" panose="02020603050405020304" pitchFamily="18" charset="0"/>
                        </a:rPr>
                        <a:t>Интерактивная</a:t>
                      </a:r>
                      <a:r>
                        <a:rPr lang="ru-RU" sz="1300" b="0" i="0" u="none" strike="noStrike" baseline="0" dirty="0" smtClean="0">
                          <a:solidFill>
                            <a:srgbClr val="000000"/>
                          </a:solidFill>
                          <a:effectLst/>
                          <a:latin typeface="Times New Roman" panose="02020603050405020304" pitchFamily="18" charset="0"/>
                          <a:cs typeface="Times New Roman" panose="02020603050405020304" pitchFamily="18" charset="0"/>
                        </a:rPr>
                        <a:t> игра </a:t>
                      </a:r>
                      <a:r>
                        <a:rPr lang="ru-RU" sz="13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1300" b="0" i="0" u="none" strike="noStrike" dirty="0">
                          <a:solidFill>
                            <a:srgbClr val="000000"/>
                          </a:solidFill>
                          <a:effectLst/>
                          <a:latin typeface="Times New Roman" panose="02020603050405020304" pitchFamily="18" charset="0"/>
                          <a:cs typeface="Times New Roman" panose="02020603050405020304" pitchFamily="18" charset="0"/>
                        </a:rPr>
                        <a:t>для детей школьного </a:t>
                      </a:r>
                      <a:r>
                        <a:rPr kumimoji="0" lang="ru-RU" sz="13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возраста </a:t>
                      </a:r>
                      <a:r>
                        <a:rPr kumimoji="0" lang="ru-RU" sz="13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 </a:t>
                      </a:r>
                      <a:r>
                        <a:rPr kumimoji="0" lang="ru-RU" sz="13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о правилах взаимоотношения человека с окружающей средой </a:t>
                      </a:r>
                      <a:r>
                        <a:rPr kumimoji="0" lang="ru-RU" sz="13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 направленная </a:t>
                      </a:r>
                      <a:r>
                        <a:rPr kumimoji="0" lang="ru-RU" sz="13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на формирование у участников устойчивой мотивации к бережному отношению к </a:t>
                      </a:r>
                      <a:r>
                        <a:rPr kumimoji="0" lang="ru-RU" sz="13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природе</a:t>
                      </a:r>
                      <a:endParaRPr kumimoji="0" lang="ru-RU" sz="13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300" b="0" i="0" u="none" strike="noStrike" dirty="0" smtClean="0">
                          <a:solidFill>
                            <a:srgbClr val="000000"/>
                          </a:solidFill>
                          <a:effectLst/>
                          <a:latin typeface="Times New Roman" panose="02020603050405020304" pitchFamily="18" charset="0"/>
                          <a:cs typeface="Times New Roman" panose="02020603050405020304" pitchFamily="18" charset="0"/>
                        </a:rPr>
                        <a:t>65,0</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650758742"/>
                  </a:ext>
                </a:extLst>
              </a:tr>
              <a:tr h="715228">
                <a:tc>
                  <a:txBody>
                    <a:bodyPr/>
                    <a:lstStyle/>
                    <a:p>
                      <a:pPr algn="l" fontAlgn="ctr"/>
                      <a:r>
                        <a:rPr lang="ru-RU" sz="1300" b="1" i="0" u="none" strike="noStrike" dirty="0">
                          <a:solidFill>
                            <a:schemeClr val="tx1"/>
                          </a:solidFill>
                          <a:effectLst/>
                          <a:latin typeface="Times New Roman" panose="02020603050405020304" pitchFamily="18" charset="0"/>
                          <a:cs typeface="Times New Roman" panose="02020603050405020304" pitchFamily="18" charset="0"/>
                        </a:rPr>
                        <a:t>Расходы на участие в профилактике терроризма и </a:t>
                      </a:r>
                      <a:r>
                        <a:rPr lang="ru-RU" sz="1300" b="1" i="0" u="none" strike="noStrike" dirty="0" smtClean="0">
                          <a:solidFill>
                            <a:schemeClr val="tx1"/>
                          </a:solidFill>
                          <a:effectLst/>
                          <a:latin typeface="Times New Roman" panose="02020603050405020304" pitchFamily="18" charset="0"/>
                          <a:cs typeface="Times New Roman" panose="02020603050405020304" pitchFamily="18" charset="0"/>
                        </a:rPr>
                        <a:t>экстремизма</a:t>
                      </a:r>
                      <a:endParaRPr lang="ru-RU" sz="13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ru-RU" sz="1300" b="0" i="0" u="none" strike="noStrike" dirty="0" smtClean="0">
                          <a:solidFill>
                            <a:srgbClr val="000000"/>
                          </a:solidFill>
                          <a:effectLst/>
                          <a:latin typeface="Times New Roman" panose="02020603050405020304" pitchFamily="18" charset="0"/>
                          <a:cs typeface="Times New Roman" panose="02020603050405020304" pitchFamily="18" charset="0"/>
                        </a:rPr>
                        <a:t>Интерактивные </a:t>
                      </a:r>
                      <a:r>
                        <a:rPr lang="ru-RU" sz="1300" b="0" i="0" u="none" strike="noStrike" dirty="0">
                          <a:solidFill>
                            <a:srgbClr val="000000"/>
                          </a:solidFill>
                          <a:effectLst/>
                          <a:latin typeface="Times New Roman" panose="02020603050405020304" pitchFamily="18" charset="0"/>
                          <a:cs typeface="Times New Roman" panose="02020603050405020304" pitchFamily="18" charset="0"/>
                        </a:rPr>
                        <a:t>игры и познавательные лекции для подростков и молодежи, направленные на воспитание толерантности, освещение вопросов ответственности за совершение экстремистских действий.</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300" b="0" i="0" u="none" strike="noStrike" dirty="0" smtClean="0">
                          <a:solidFill>
                            <a:srgbClr val="000000"/>
                          </a:solidFill>
                          <a:effectLst/>
                          <a:latin typeface="Times New Roman" panose="02020603050405020304" pitchFamily="18" charset="0"/>
                          <a:cs typeface="Times New Roman" panose="02020603050405020304" pitchFamily="18" charset="0"/>
                        </a:rPr>
                        <a:t>130</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77733412"/>
                  </a:ext>
                </a:extLst>
              </a:tr>
              <a:tr h="175527">
                <a:tc>
                  <a:txBody>
                    <a:bodyPr/>
                    <a:lstStyle/>
                    <a:p>
                      <a:pPr algn="l" fontAlgn="ctr"/>
                      <a:r>
                        <a:rPr lang="ru-RU" sz="1300" b="1" i="0" u="none" strike="noStrike" dirty="0">
                          <a:solidFill>
                            <a:schemeClr val="tx1"/>
                          </a:solidFill>
                          <a:effectLst/>
                          <a:latin typeface="Times New Roman" panose="02020603050405020304" pitchFamily="18" charset="0"/>
                          <a:cs typeface="Times New Roman" panose="02020603050405020304" pitchFamily="18" charset="0"/>
                        </a:rPr>
                        <a:t>Участие в реализации мер по профилактике дорожно-транспортного травматизма</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ru-RU" sz="1300" b="0" i="0" u="none" strike="noStrike" dirty="0">
                          <a:solidFill>
                            <a:srgbClr val="000000"/>
                          </a:solidFill>
                          <a:effectLst/>
                          <a:latin typeface="Times New Roman" panose="02020603050405020304" pitchFamily="18" charset="0"/>
                          <a:cs typeface="Times New Roman" panose="02020603050405020304" pitchFamily="18" charset="0"/>
                        </a:rPr>
                        <a:t>Спектакль для детей дошкольного и младшего школьного возраста о правилах поведения на дороге, Обучающие занятия по программе Мобильный </a:t>
                      </a:r>
                      <a:r>
                        <a:rPr lang="ru-RU" sz="1300" b="0" i="0" u="none" strike="noStrike" dirty="0" smtClean="0">
                          <a:solidFill>
                            <a:srgbClr val="000000"/>
                          </a:solidFill>
                          <a:effectLst/>
                          <a:latin typeface="Times New Roman" panose="02020603050405020304" pitchFamily="18" charset="0"/>
                          <a:cs typeface="Times New Roman" panose="02020603050405020304" pitchFamily="18" charset="0"/>
                        </a:rPr>
                        <a:t>автодром </a:t>
                      </a:r>
                      <a:r>
                        <a:rPr lang="ru-RU" sz="1300" b="0" i="0" u="none" strike="noStrike" dirty="0">
                          <a:solidFill>
                            <a:srgbClr val="000000"/>
                          </a:solidFill>
                          <a:effectLst/>
                          <a:latin typeface="Times New Roman" panose="02020603050405020304" pitchFamily="18" charset="0"/>
                          <a:cs typeface="Times New Roman" panose="02020603050405020304" pitchFamily="18" charset="0"/>
                        </a:rPr>
                        <a:t>для </a:t>
                      </a:r>
                      <a:r>
                        <a:rPr kumimoji="0" lang="ru-RU" sz="13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школьников</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300" b="0" i="0" u="none" strike="noStrike" dirty="0" smtClean="0">
                          <a:solidFill>
                            <a:srgbClr val="000000"/>
                          </a:solidFill>
                          <a:effectLst/>
                          <a:latin typeface="Times New Roman" panose="02020603050405020304" pitchFamily="18" charset="0"/>
                          <a:cs typeface="Times New Roman" panose="02020603050405020304" pitchFamily="18" charset="0"/>
                        </a:rPr>
                        <a:t>170</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786046846"/>
                  </a:ext>
                </a:extLst>
              </a:tr>
              <a:tr h="536666">
                <a:tc>
                  <a:txBody>
                    <a:bodyPr/>
                    <a:lstStyle/>
                    <a:p>
                      <a:pPr algn="l" fontAlgn="ctr"/>
                      <a:r>
                        <a:rPr lang="ru-RU" sz="1300" b="1" i="0" u="none" strike="noStrike" dirty="0">
                          <a:solidFill>
                            <a:schemeClr val="tx1"/>
                          </a:solidFill>
                          <a:effectLst/>
                          <a:latin typeface="Times New Roman" panose="02020603050405020304" pitchFamily="18" charset="0"/>
                          <a:cs typeface="Times New Roman" panose="02020603050405020304" pitchFamily="18" charset="0"/>
                        </a:rPr>
                        <a:t>Военно-патриотическое воспитание граждан</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ru-RU" sz="13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Театрализованное </a:t>
                      </a:r>
                      <a:r>
                        <a:rPr lang="ru-RU" sz="1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представление – спектакль, основанный на реальных исторических фактах, которые преподносятся с помощью художественного </a:t>
                      </a:r>
                      <a:r>
                        <a:rPr lang="ru-RU" sz="13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решения</a:t>
                      </a:r>
                      <a:endParaRPr lang="ru-RU" sz="13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300" b="0" i="0" u="none" strike="noStrike" dirty="0" smtClean="0">
                          <a:solidFill>
                            <a:srgbClr val="000000"/>
                          </a:solidFill>
                          <a:effectLst/>
                          <a:latin typeface="Times New Roman" panose="02020603050405020304" pitchFamily="18" charset="0"/>
                          <a:cs typeface="Times New Roman" panose="02020603050405020304" pitchFamily="18" charset="0"/>
                        </a:rPr>
                        <a:t>110</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743673546"/>
                  </a:ext>
                </a:extLst>
              </a:tr>
              <a:tr h="561703">
                <a:tc>
                  <a:txBody>
                    <a:bodyPr/>
                    <a:lstStyle/>
                    <a:p>
                      <a:pPr algn="l" fontAlgn="ctr"/>
                      <a:r>
                        <a:rPr lang="ru-RU" sz="1300" b="1" i="0" u="none" strike="noStrike" dirty="0">
                          <a:solidFill>
                            <a:schemeClr val="tx1"/>
                          </a:solidFill>
                          <a:effectLst/>
                          <a:latin typeface="Times New Roman" panose="02020603050405020304" pitchFamily="18" charset="0"/>
                          <a:cs typeface="Times New Roman" panose="02020603050405020304" pitchFamily="18" charset="0"/>
                        </a:rPr>
                        <a:t>Участие в  деятельности по профилактике правонарушений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ru-RU" sz="1300" b="0" i="0" u="none" strike="noStrike" dirty="0">
                          <a:solidFill>
                            <a:srgbClr val="000000"/>
                          </a:solidFill>
                          <a:effectLst/>
                          <a:latin typeface="Times New Roman" panose="02020603050405020304" pitchFamily="18" charset="0"/>
                          <a:cs typeface="Times New Roman" panose="02020603050405020304" pitchFamily="18" charset="0"/>
                        </a:rPr>
                        <a:t>Интерактивная программа по профилактике </a:t>
                      </a:r>
                      <a:r>
                        <a:rPr lang="ru-RU" sz="1300" b="0" i="0" u="none" strike="noStrike" dirty="0" smtClean="0">
                          <a:solidFill>
                            <a:srgbClr val="000000"/>
                          </a:solidFill>
                          <a:effectLst/>
                          <a:latin typeface="Times New Roman" panose="02020603050405020304" pitchFamily="18" charset="0"/>
                          <a:cs typeface="Times New Roman" panose="02020603050405020304" pitchFamily="18" charset="0"/>
                        </a:rPr>
                        <a:t>правонарушений</a:t>
                      </a:r>
                      <a:endParaRPr kumimoji="0" lang="ru-RU" sz="13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300" b="0" i="0" u="none" strike="noStrike" dirty="0" smtClean="0">
                          <a:solidFill>
                            <a:srgbClr val="000000"/>
                          </a:solidFill>
                          <a:effectLst/>
                          <a:latin typeface="Times New Roman" panose="02020603050405020304" pitchFamily="18" charset="0"/>
                          <a:cs typeface="Times New Roman" panose="02020603050405020304" pitchFamily="18" charset="0"/>
                        </a:rPr>
                        <a:t>25</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836518959"/>
                  </a:ext>
                </a:extLst>
              </a:tr>
              <a:tr h="457200">
                <a:tc>
                  <a:txBody>
                    <a:bodyPr/>
                    <a:lstStyle/>
                    <a:p>
                      <a:pPr algn="l" fontAlgn="ctr"/>
                      <a:r>
                        <a:rPr lang="ru-RU" sz="1300" b="1" i="0" u="none" strike="noStrike" dirty="0">
                          <a:solidFill>
                            <a:schemeClr val="tx1"/>
                          </a:solidFill>
                          <a:effectLst/>
                          <a:latin typeface="Times New Roman" panose="02020603050405020304" pitchFamily="18" charset="0"/>
                          <a:cs typeface="Times New Roman" panose="02020603050405020304" pitchFamily="18" charset="0"/>
                        </a:rPr>
                        <a:t>Профилактика потребления наркотических средств</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tabLst>
                          <a:tab pos="2152650" algn="l"/>
                        </a:tabLst>
                      </a:pPr>
                      <a:r>
                        <a:rPr kumimoji="0" lang="ru-RU" sz="1300" b="0" u="none" kern="1200" dirty="0">
                          <a:solidFill>
                            <a:schemeClr val="dk1"/>
                          </a:solidFill>
                          <a:effectLst/>
                          <a:latin typeface="Times New Roman" panose="02020603050405020304" pitchFamily="18" charset="0"/>
                          <a:ea typeface="+mn-ea"/>
                          <a:cs typeface="Times New Roman" panose="02020603050405020304" pitchFamily="18" charset="0"/>
                        </a:rPr>
                        <a:t>Интерактивные </a:t>
                      </a:r>
                      <a:r>
                        <a:rPr kumimoji="0" lang="ru-RU" sz="1300" b="0" u="none" kern="1200" dirty="0" smtClean="0">
                          <a:solidFill>
                            <a:schemeClr val="dk1"/>
                          </a:solidFill>
                          <a:effectLst/>
                          <a:latin typeface="Times New Roman" panose="02020603050405020304" pitchFamily="18" charset="0"/>
                          <a:ea typeface="+mn-ea"/>
                          <a:cs typeface="Times New Roman" panose="02020603050405020304" pitchFamily="18" charset="0"/>
                        </a:rPr>
                        <a:t>семинары</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300" b="0" i="0" u="none" strike="noStrike" dirty="0" smtClean="0">
                          <a:solidFill>
                            <a:srgbClr val="000000"/>
                          </a:solidFill>
                          <a:effectLst/>
                          <a:latin typeface="Times New Roman" panose="02020603050405020304" pitchFamily="18" charset="0"/>
                          <a:cs typeface="Times New Roman" panose="02020603050405020304" pitchFamily="18" charset="0"/>
                        </a:rPr>
                        <a:t>65</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36487209"/>
                  </a:ext>
                </a:extLst>
              </a:tr>
              <a:tr h="548640">
                <a:tc>
                  <a:txBody>
                    <a:bodyPr/>
                    <a:lstStyle/>
                    <a:p>
                      <a:pPr algn="l" fontAlgn="ctr"/>
                      <a:r>
                        <a:rPr lang="ru-RU" sz="1300" b="1" i="0" u="none" strike="noStrike" dirty="0">
                          <a:solidFill>
                            <a:schemeClr val="tx1"/>
                          </a:solidFill>
                          <a:effectLst/>
                          <a:latin typeface="Times New Roman" panose="02020603050405020304" pitchFamily="18" charset="0"/>
                          <a:cs typeface="Times New Roman" panose="02020603050405020304" pitchFamily="18" charset="0"/>
                        </a:rPr>
                        <a:t>Профилактика табачной зависимости</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415" marR="15240" indent="0" algn="just" defTabSz="914400" rtl="0" eaLnBrk="1" fontAlgn="auto" latinLnBrk="0" hangingPunct="1">
                        <a:lnSpc>
                          <a:spcPts val="1150"/>
                        </a:lnSpc>
                        <a:spcBef>
                          <a:spcPts val="0"/>
                        </a:spcBef>
                        <a:spcAft>
                          <a:spcPts val="0"/>
                        </a:spcAft>
                        <a:buClrTx/>
                        <a:buSzTx/>
                        <a:buFontTx/>
                        <a:buNone/>
                        <a:tabLst/>
                        <a:defRPr/>
                      </a:pPr>
                      <a:endParaRPr kumimoji="0" lang="ru-RU" sz="500" b="0" u="none" kern="1200" dirty="0">
                        <a:solidFill>
                          <a:schemeClr val="dk1"/>
                        </a:solidFill>
                        <a:effectLst/>
                        <a:latin typeface="Times New Roman" panose="02020603050405020304" pitchFamily="18" charset="0"/>
                        <a:ea typeface="+mn-ea"/>
                        <a:cs typeface="Times New Roman" panose="02020603050405020304" pitchFamily="18" charset="0"/>
                      </a:endParaRPr>
                    </a:p>
                    <a:p>
                      <a:pPr marL="18415" marR="15240" indent="0" algn="just" defTabSz="914400" rtl="0" eaLnBrk="1" fontAlgn="auto" latinLnBrk="0" hangingPunct="1">
                        <a:lnSpc>
                          <a:spcPts val="1150"/>
                        </a:lnSpc>
                        <a:spcBef>
                          <a:spcPts val="0"/>
                        </a:spcBef>
                        <a:spcAft>
                          <a:spcPts val="0"/>
                        </a:spcAft>
                        <a:buClrTx/>
                        <a:buSzTx/>
                        <a:buFontTx/>
                        <a:buNone/>
                        <a:tabLst/>
                        <a:defRPr/>
                      </a:pPr>
                      <a:r>
                        <a:rPr kumimoji="0" lang="ru-RU" sz="1300" b="0" u="none" kern="1200" dirty="0" smtClean="0">
                          <a:solidFill>
                            <a:schemeClr val="dk1"/>
                          </a:solidFill>
                          <a:effectLst/>
                          <a:latin typeface="Times New Roman" panose="02020603050405020304" pitchFamily="18" charset="0"/>
                          <a:ea typeface="+mn-ea"/>
                          <a:cs typeface="Times New Roman" panose="02020603050405020304" pitchFamily="18" charset="0"/>
                        </a:rPr>
                        <a:t>Проведение </a:t>
                      </a:r>
                      <a:r>
                        <a:rPr kumimoji="0" lang="ru-RU" sz="1300" b="0" u="none" kern="1200" dirty="0">
                          <a:solidFill>
                            <a:schemeClr val="dk1"/>
                          </a:solidFill>
                          <a:effectLst/>
                          <a:latin typeface="Times New Roman" panose="02020603050405020304" pitchFamily="18" charset="0"/>
                          <a:ea typeface="+mn-ea"/>
                          <a:cs typeface="Times New Roman" panose="02020603050405020304" pitchFamily="18" charset="0"/>
                        </a:rPr>
                        <a:t>акции «Я выбираю ЗОЖ»,  направленной на формирование устойчивой мотивации к здоровому образу жизни.</a:t>
                      </a:r>
                      <a:endParaRPr lang="ru-RU" sz="1400" dirty="0">
                        <a:latin typeface="Courier New"/>
                        <a:ea typeface="Times New Roman"/>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300" b="0" i="0" u="none" strike="noStrike" dirty="0" smtClean="0">
                          <a:solidFill>
                            <a:srgbClr val="000000"/>
                          </a:solidFill>
                          <a:effectLst/>
                          <a:latin typeface="Times New Roman" panose="02020603050405020304" pitchFamily="18" charset="0"/>
                          <a:cs typeface="Times New Roman" panose="02020603050405020304" pitchFamily="18" charset="0"/>
                        </a:rPr>
                        <a:t>30</a:t>
                      </a:r>
                      <a:endParaRPr lang="ru-RU"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855808462"/>
                  </a:ext>
                </a:extLst>
              </a:tr>
              <a:tr h="815542">
                <a:tc>
                  <a:txBody>
                    <a:bodyPr/>
                    <a:lstStyle/>
                    <a:p>
                      <a:pPr algn="l" fontAlgn="ctr"/>
                      <a:r>
                        <a:rPr lang="ru-RU" sz="1300" b="1" i="0" u="none" strike="noStrike" dirty="0">
                          <a:solidFill>
                            <a:schemeClr val="tx1"/>
                          </a:solidFill>
                          <a:effectLst/>
                          <a:latin typeface="Times New Roman" panose="02020603050405020304" pitchFamily="18" charset="0"/>
                          <a:cs typeface="Times New Roman" panose="02020603050405020304" pitchFamily="18" charset="0"/>
                        </a:rPr>
                        <a:t>Участие в реализации мер, направленных на укрепление межнационального и межконфессионального согласия.</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ru-RU" sz="1300" b="0" u="none" kern="1200" dirty="0">
                          <a:solidFill>
                            <a:schemeClr val="dk1"/>
                          </a:solidFill>
                          <a:effectLst/>
                          <a:latin typeface="Times New Roman" panose="02020603050405020304" pitchFamily="18" charset="0"/>
                          <a:ea typeface="+mn-ea"/>
                          <a:cs typeface="Times New Roman" panose="02020603050405020304" pitchFamily="18" charset="0"/>
                        </a:rPr>
                        <a:t>Вокально- хореографический Фестиваль национальных </a:t>
                      </a:r>
                      <a:r>
                        <a:rPr kumimoji="0" lang="ru-RU" sz="1300" b="0" u="none" kern="1200" dirty="0" smtClean="0">
                          <a:solidFill>
                            <a:schemeClr val="dk1"/>
                          </a:solidFill>
                          <a:effectLst/>
                          <a:latin typeface="Times New Roman" panose="02020603050405020304" pitchFamily="18" charset="0"/>
                          <a:ea typeface="+mn-ea"/>
                          <a:cs typeface="Times New Roman" panose="02020603050405020304" pitchFamily="18" charset="0"/>
                        </a:rPr>
                        <a:t>культур</a:t>
                      </a:r>
                      <a:endParaRPr kumimoji="0" lang="ru-RU" sz="1300" b="0" u="none" kern="1200" dirty="0">
                        <a:solidFill>
                          <a:schemeClr val="dk1"/>
                        </a:solidFill>
                        <a:effectLst/>
                        <a:latin typeface="Times New Roman" panose="02020603050405020304" pitchFamily="18" charset="0"/>
                        <a:ea typeface="+mn-ea"/>
                        <a:cs typeface="Times New Roman" panose="02020603050405020304" pitchFamily="18" charset="0"/>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kumimoji="0" lang="ru-RU" sz="1300" b="0" u="none" kern="1200" dirty="0" smtClean="0">
                          <a:solidFill>
                            <a:schemeClr val="dk1"/>
                          </a:solidFill>
                          <a:effectLst/>
                          <a:latin typeface="Times New Roman" panose="02020603050405020304" pitchFamily="18" charset="0"/>
                          <a:ea typeface="+mn-ea"/>
                          <a:cs typeface="Times New Roman" panose="02020603050405020304" pitchFamily="18" charset="0"/>
                        </a:rPr>
                        <a:t>75</a:t>
                      </a:r>
                      <a:endParaRPr kumimoji="0" lang="ru-RU" sz="1300" b="0" u="none" kern="1200" dirty="0">
                        <a:solidFill>
                          <a:schemeClr val="dk1"/>
                        </a:solidFill>
                        <a:effectLst/>
                        <a:latin typeface="Times New Roman" panose="02020603050405020304" pitchFamily="18" charset="0"/>
                        <a:ea typeface="+mn-ea"/>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238291201"/>
                  </a:ext>
                </a:extLst>
              </a:tr>
            </a:tbl>
          </a:graphicData>
        </a:graphic>
      </p:graphicFrame>
    </p:spTree>
    <p:extLst>
      <p:ext uri="{BB962C8B-B14F-4D97-AF65-F5344CB8AC3E}">
        <p14:creationId xmlns:p14="http://schemas.microsoft.com/office/powerpoint/2010/main" val="3763930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4C23683-763E-4A93-AF23-9BD8706CE7B0}"/>
              </a:ext>
            </a:extLst>
          </p:cNvPr>
          <p:cNvSpPr>
            <a:spLocks noGrp="1"/>
          </p:cNvSpPr>
          <p:nvPr>
            <p:ph type="title"/>
          </p:nvPr>
        </p:nvSpPr>
        <p:spPr>
          <a:xfrm>
            <a:off x="2536306" y="617913"/>
            <a:ext cx="8903652" cy="392900"/>
          </a:xfrm>
        </p:spPr>
        <p:txBody>
          <a:bodyPr>
            <a:normAutofit fontScale="90000"/>
          </a:bodyPr>
          <a:lstStyle/>
          <a:p>
            <a:pPr algn="ctr"/>
            <a:r>
              <a:rPr lang="ru-RU" sz="2200" dirty="0"/>
              <a:t/>
            </a:r>
            <a:br>
              <a:rPr lang="ru-RU" sz="2200" dirty="0"/>
            </a:br>
            <a:r>
              <a:rPr lang="ru-RU" sz="2200" dirty="0"/>
              <a:t/>
            </a:r>
            <a:br>
              <a:rPr lang="ru-RU" sz="2200" dirty="0"/>
            </a:br>
            <a:r>
              <a:rPr lang="ru-RU" sz="2200" dirty="0"/>
              <a:t/>
            </a:r>
            <a:br>
              <a:rPr lang="ru-RU" sz="2200" dirty="0"/>
            </a:br>
            <a:r>
              <a:rPr lang="ru-RU" sz="2200" dirty="0"/>
              <a:t/>
            </a:r>
            <a:br>
              <a:rPr lang="ru-RU" sz="2200" dirty="0"/>
            </a:br>
            <a:r>
              <a:rPr lang="ru-RU" sz="2200" dirty="0"/>
              <a:t/>
            </a:r>
            <a:br>
              <a:rPr lang="ru-RU" sz="2200" dirty="0"/>
            </a:br>
            <a:r>
              <a:rPr lang="ru-RU" sz="2200" dirty="0"/>
              <a:t/>
            </a:r>
            <a:br>
              <a:rPr lang="ru-RU" sz="2200" dirty="0"/>
            </a:br>
            <a:r>
              <a:rPr lang="ru-RU" sz="2200" dirty="0"/>
              <a:t/>
            </a:r>
            <a:br>
              <a:rPr lang="ru-RU" sz="2200" dirty="0"/>
            </a:br>
            <a:r>
              <a:rPr lang="ru-RU" sz="2200" dirty="0"/>
              <a:t/>
            </a:r>
            <a:br>
              <a:rPr lang="ru-RU" sz="2200" dirty="0"/>
            </a:br>
            <a:r>
              <a:rPr lang="ru-RU" sz="2200" dirty="0"/>
              <a:t/>
            </a:r>
            <a:br>
              <a:rPr lang="ru-RU" sz="2200" dirty="0"/>
            </a:br>
            <a:r>
              <a:rPr lang="ru-RU" sz="2200" dirty="0"/>
              <a:t/>
            </a:r>
            <a:br>
              <a:rPr lang="ru-RU" sz="2200" dirty="0"/>
            </a:br>
            <a:r>
              <a:rPr lang="ru-RU" sz="2200" dirty="0"/>
              <a:t>Организация и проведение досуговых и спортивных мероприятий в </a:t>
            </a:r>
            <a:r>
              <a:rPr lang="ru-RU" sz="2200" dirty="0" smtClean="0"/>
              <a:t>2021 </a:t>
            </a:r>
            <a:r>
              <a:rPr lang="ru-RU" sz="2200" dirty="0"/>
              <a:t>году</a:t>
            </a:r>
            <a:r>
              <a:rPr lang="ru-RU" dirty="0">
                <a:solidFill>
                  <a:srgbClr val="000000"/>
                </a:solidFill>
                <a:latin typeface="Times New Roman" panose="02020603050405020304" pitchFamily="18" charset="0"/>
              </a:rPr>
              <a:t/>
            </a:r>
            <a:br>
              <a:rPr lang="ru-RU" dirty="0">
                <a:solidFill>
                  <a:srgbClr val="000000"/>
                </a:solidFill>
                <a:latin typeface="Times New Roman" panose="02020603050405020304" pitchFamily="18" charset="0"/>
              </a:rPr>
            </a:br>
            <a:endParaRPr lang="ru-RU" dirty="0"/>
          </a:p>
        </p:txBody>
      </p:sp>
      <p:graphicFrame>
        <p:nvGraphicFramePr>
          <p:cNvPr id="9" name="Объект 8">
            <a:extLst>
              <a:ext uri="{FF2B5EF4-FFF2-40B4-BE49-F238E27FC236}">
                <a16:creationId xmlns="" xmlns:a16="http://schemas.microsoft.com/office/drawing/2014/main" id="{1F7D04B0-7433-4321-91E3-2E58506D2AF7}"/>
              </a:ext>
            </a:extLst>
          </p:cNvPr>
          <p:cNvGraphicFramePr>
            <a:graphicFrameLocks noGrp="1"/>
          </p:cNvGraphicFramePr>
          <p:nvPr>
            <p:ph idx="1"/>
            <p:extLst>
              <p:ext uri="{D42A27DB-BD31-4B8C-83A1-F6EECF244321}">
                <p14:modId xmlns:p14="http://schemas.microsoft.com/office/powerpoint/2010/main" val="2687734595"/>
              </p:ext>
            </p:extLst>
          </p:nvPr>
        </p:nvGraphicFramePr>
        <p:xfrm>
          <a:off x="618834" y="613559"/>
          <a:ext cx="10628285" cy="5943996"/>
        </p:xfrm>
        <a:graphic>
          <a:graphicData uri="http://schemas.openxmlformats.org/drawingml/2006/table">
            <a:tbl>
              <a:tblPr>
                <a:tableStyleId>{5C22544A-7EE6-4342-B048-85BDC9FD1C3A}</a:tableStyleId>
              </a:tblPr>
              <a:tblGrid>
                <a:gridCol w="3002839">
                  <a:extLst>
                    <a:ext uri="{9D8B030D-6E8A-4147-A177-3AD203B41FA5}">
                      <a16:colId xmlns="" xmlns:a16="http://schemas.microsoft.com/office/drawing/2014/main" val="1184881747"/>
                    </a:ext>
                  </a:extLst>
                </a:gridCol>
                <a:gridCol w="6431483">
                  <a:extLst>
                    <a:ext uri="{9D8B030D-6E8A-4147-A177-3AD203B41FA5}">
                      <a16:colId xmlns="" xmlns:a16="http://schemas.microsoft.com/office/drawing/2014/main" val="3832422372"/>
                    </a:ext>
                  </a:extLst>
                </a:gridCol>
                <a:gridCol w="1193963">
                  <a:extLst>
                    <a:ext uri="{9D8B030D-6E8A-4147-A177-3AD203B41FA5}">
                      <a16:colId xmlns="" xmlns:a16="http://schemas.microsoft.com/office/drawing/2014/main" val="1442022361"/>
                    </a:ext>
                  </a:extLst>
                </a:gridCol>
              </a:tblGrid>
              <a:tr h="825842">
                <a:tc>
                  <a:txBody>
                    <a:bodyPr/>
                    <a:lstStyle/>
                    <a:p>
                      <a:pPr algn="ctr" fontAlgn="t"/>
                      <a:r>
                        <a:rPr lang="ru-RU" sz="1300" b="1" i="1" u="none" strike="noStrike" dirty="0">
                          <a:effectLst/>
                        </a:rPr>
                        <a:t>Статья бюджета </a:t>
                      </a:r>
                      <a:endParaRPr lang="ru-RU" sz="1300" b="1" i="1" u="none" strike="noStrike" dirty="0">
                        <a:solidFill>
                          <a:srgbClr val="000000"/>
                        </a:solidFill>
                        <a:effectLst/>
                        <a:latin typeface="Times New Roman" panose="02020603050405020304" pitchFamily="18" charset="0"/>
                      </a:endParaRPr>
                    </a:p>
                  </a:txBody>
                  <a:tcPr marL="4461" marR="4461" marT="4461" marB="0"/>
                </a:tc>
                <a:tc>
                  <a:txBody>
                    <a:bodyPr/>
                    <a:lstStyle/>
                    <a:p>
                      <a:pPr algn="ctr" fontAlgn="t"/>
                      <a:r>
                        <a:rPr lang="ru-RU" sz="1300" b="1" i="1" u="none" strike="noStrike" dirty="0">
                          <a:effectLst/>
                        </a:rPr>
                        <a:t>Наименование   мероприятия</a:t>
                      </a:r>
                      <a:endParaRPr lang="ru-RU" sz="1300" b="1" i="1" u="none" strike="noStrike" dirty="0">
                        <a:solidFill>
                          <a:srgbClr val="000000"/>
                        </a:solidFill>
                        <a:effectLst/>
                        <a:latin typeface="Times New Roman" panose="02020603050405020304" pitchFamily="18" charset="0"/>
                      </a:endParaRPr>
                    </a:p>
                  </a:txBody>
                  <a:tcPr marL="4461" marR="4461" marT="4461" marB="0"/>
                </a:tc>
                <a:tc>
                  <a:txBody>
                    <a:bodyPr/>
                    <a:lstStyle/>
                    <a:p>
                      <a:pPr algn="ctr" fontAlgn="t"/>
                      <a:r>
                        <a:rPr lang="ru-RU" sz="1300" b="1" i="1" u="none" strike="noStrike" dirty="0">
                          <a:effectLst/>
                        </a:rPr>
                        <a:t>Объем финансирования, </a:t>
                      </a:r>
                      <a:r>
                        <a:rPr lang="ru-RU" sz="1300" b="1" i="1" u="none" strike="noStrike" dirty="0" err="1">
                          <a:effectLst/>
                        </a:rPr>
                        <a:t>тыс.руб</a:t>
                      </a:r>
                      <a:r>
                        <a:rPr lang="ru-RU" sz="1300" b="1" i="1" u="none" strike="noStrike" dirty="0">
                          <a:effectLst/>
                        </a:rPr>
                        <a:t>.</a:t>
                      </a:r>
                      <a:endParaRPr lang="ru-RU" sz="1300" b="1" i="1" u="none" strike="noStrike" dirty="0">
                        <a:solidFill>
                          <a:srgbClr val="000000"/>
                        </a:solidFill>
                        <a:effectLst/>
                        <a:latin typeface="Times New Roman" panose="02020603050405020304" pitchFamily="18" charset="0"/>
                      </a:endParaRPr>
                    </a:p>
                  </a:txBody>
                  <a:tcPr marL="4461" marR="4461" marT="4461" marB="0"/>
                </a:tc>
                <a:extLst>
                  <a:ext uri="{0D108BD9-81ED-4DB2-BD59-A6C34878D82A}">
                    <a16:rowId xmlns="" xmlns:a16="http://schemas.microsoft.com/office/drawing/2014/main" val="4293896398"/>
                  </a:ext>
                </a:extLst>
              </a:tr>
              <a:tr h="502611">
                <a:tc>
                  <a:txBody>
                    <a:bodyPr/>
                    <a:lstStyle/>
                    <a:p>
                      <a:pPr algn="ctr" rtl="0" fontAlgn="ctr"/>
                      <a:r>
                        <a:rPr lang="ru-RU" sz="1300" u="none" strike="noStrike" dirty="0">
                          <a:effectLst/>
                        </a:rPr>
                        <a:t>Организация и проведение </a:t>
                      </a:r>
                      <a:r>
                        <a:rPr lang="ru-RU" sz="1300" u="none" strike="noStrike" dirty="0" err="1">
                          <a:effectLst/>
                        </a:rPr>
                        <a:t>досуговых</a:t>
                      </a:r>
                      <a:r>
                        <a:rPr lang="ru-RU" sz="1300" u="none" strike="noStrike" dirty="0">
                          <a:effectLst/>
                        </a:rPr>
                        <a:t> мероприятий</a:t>
                      </a:r>
                      <a:endParaRPr lang="ru-RU" sz="1300" b="1" i="0" u="none" strike="noStrike" dirty="0">
                        <a:solidFill>
                          <a:srgbClr val="000000"/>
                        </a:solidFill>
                        <a:effectLst/>
                        <a:latin typeface="Times New Roman" panose="02020603050405020304" pitchFamily="18" charset="0"/>
                      </a:endParaRPr>
                    </a:p>
                  </a:txBody>
                  <a:tcPr marL="4461" marR="4461" marT="4461" marB="0" anchor="ctr"/>
                </a:tc>
                <a:tc>
                  <a:txBody>
                    <a:bodyPr/>
                    <a:lstStyle/>
                    <a:p>
                      <a:pPr algn="ctr" rtl="0" fontAlgn="t"/>
                      <a:r>
                        <a:rPr lang="ru-RU" sz="1300" u="none" strike="noStrike" dirty="0">
                          <a:effectLst/>
                        </a:rPr>
                        <a:t>Тематические </a:t>
                      </a:r>
                      <a:r>
                        <a:rPr lang="ru-RU" sz="1300" u="none" strike="noStrike" dirty="0" smtClean="0">
                          <a:effectLst/>
                        </a:rPr>
                        <a:t>экскурсии, посещения театров и концертов</a:t>
                      </a:r>
                      <a:endParaRPr lang="ru-RU" sz="1300" b="0" i="0" u="none" strike="noStrike" dirty="0">
                        <a:solidFill>
                          <a:srgbClr val="000000"/>
                        </a:solidFill>
                        <a:effectLst/>
                        <a:latin typeface="Times New Roman" panose="02020603050405020304" pitchFamily="18" charset="0"/>
                      </a:endParaRPr>
                    </a:p>
                  </a:txBody>
                  <a:tcPr marL="4461" marR="4461" marT="4461" marB="0"/>
                </a:tc>
                <a:tc>
                  <a:txBody>
                    <a:bodyPr/>
                    <a:lstStyle/>
                    <a:p>
                      <a:pPr indent="457200" algn="ctr">
                        <a:spcAft>
                          <a:spcPts val="0"/>
                        </a:spcAft>
                      </a:pPr>
                      <a:r>
                        <a:rPr lang="ru-RU" sz="1200" dirty="0" smtClean="0">
                          <a:latin typeface="Times New Roman"/>
                          <a:ea typeface="Times New Roman"/>
                          <a:cs typeface="Times New Roman"/>
                        </a:rPr>
                        <a:t>1000</a:t>
                      </a:r>
                      <a:endParaRPr lang="ru-RU" sz="1200" dirty="0">
                        <a:latin typeface="Times New Roman"/>
                        <a:ea typeface="Times New Roman"/>
                        <a:cs typeface="Times New Roman"/>
                      </a:endParaRPr>
                    </a:p>
                  </a:txBody>
                  <a:tcPr marL="68580" marR="68580" marT="0" marB="0"/>
                </a:tc>
                <a:extLst>
                  <a:ext uri="{0D108BD9-81ED-4DB2-BD59-A6C34878D82A}">
                    <a16:rowId xmlns="" xmlns:a16="http://schemas.microsoft.com/office/drawing/2014/main" val="2012465657"/>
                  </a:ext>
                </a:extLst>
              </a:tr>
              <a:tr h="300445">
                <a:tc rowSpan="8">
                  <a:txBody>
                    <a:bodyPr/>
                    <a:lstStyle/>
                    <a:p>
                      <a:pPr algn="ctr" rtl="0" fontAlgn="ctr"/>
                      <a:r>
                        <a:rPr lang="ru-RU" sz="1300" u="none" strike="noStrike" dirty="0">
                          <a:effectLst/>
                        </a:rPr>
                        <a:t>Обеспечение условий для развития   физической культуры и массового спорта, организации и проведения физкультурно-оздоровительных и спортивных мероприятий</a:t>
                      </a:r>
                      <a:endParaRPr lang="ru-RU" sz="1300" b="1" i="0" u="none" strike="noStrike" dirty="0">
                        <a:solidFill>
                          <a:srgbClr val="000000"/>
                        </a:solidFill>
                        <a:effectLst/>
                        <a:latin typeface="Times New Roman" panose="02020603050405020304" pitchFamily="18" charset="0"/>
                      </a:endParaRPr>
                    </a:p>
                  </a:txBody>
                  <a:tcPr marL="4461" marR="4461" marT="4461" marB="0" anchor="ctr"/>
                </a:tc>
                <a:tc>
                  <a:txBody>
                    <a:bodyPr/>
                    <a:lstStyle/>
                    <a:p>
                      <a:pPr marR="150495" indent="457200" algn="just">
                        <a:spcAft>
                          <a:spcPts val="0"/>
                        </a:spcAft>
                      </a:pPr>
                      <a:r>
                        <a:rPr lang="ru-RU" sz="1300" dirty="0">
                          <a:latin typeface="Times New Roman"/>
                          <a:ea typeface="Times New Roman"/>
                          <a:cs typeface="Times New Roman"/>
                        </a:rPr>
                        <a:t>Турнир по мини-футболу, посвященный Дню Победы </a:t>
                      </a:r>
                    </a:p>
                  </a:txBody>
                  <a:tcPr marL="68580" marR="68580" marT="0" marB="0"/>
                </a:tc>
                <a:tc>
                  <a:txBody>
                    <a:bodyPr/>
                    <a:lstStyle/>
                    <a:p>
                      <a:pPr indent="457200" algn="ctr">
                        <a:spcAft>
                          <a:spcPts val="0"/>
                        </a:spcAft>
                      </a:pPr>
                      <a:r>
                        <a:rPr lang="ru-RU" sz="1200" dirty="0">
                          <a:latin typeface="Times New Roman"/>
                          <a:ea typeface="Times New Roman"/>
                          <a:cs typeface="Times New Roman"/>
                        </a:rPr>
                        <a:t>50</a:t>
                      </a:r>
                    </a:p>
                  </a:txBody>
                  <a:tcPr marL="68580" marR="68580" marT="0" marB="0"/>
                </a:tc>
                <a:extLst>
                  <a:ext uri="{0D108BD9-81ED-4DB2-BD59-A6C34878D82A}">
                    <a16:rowId xmlns="" xmlns:a16="http://schemas.microsoft.com/office/drawing/2014/main" val="3855971105"/>
                  </a:ext>
                </a:extLst>
              </a:tr>
              <a:tr h="509452">
                <a:tc vMerge="1">
                  <a:txBody>
                    <a:bodyPr/>
                    <a:lstStyle/>
                    <a:p>
                      <a:endParaRPr lang="ru-RU"/>
                    </a:p>
                  </a:txBody>
                  <a:tcPr/>
                </a:tc>
                <a:tc>
                  <a:txBody>
                    <a:bodyPr/>
                    <a:lstStyle/>
                    <a:p>
                      <a:pPr marR="150495" indent="457200" algn="just">
                        <a:spcAft>
                          <a:spcPts val="0"/>
                        </a:spcAft>
                      </a:pPr>
                      <a:r>
                        <a:rPr lang="ru-RU" sz="1300" dirty="0">
                          <a:latin typeface="Times New Roman"/>
                          <a:ea typeface="Times New Roman"/>
                          <a:cs typeface="Times New Roman"/>
                        </a:rPr>
                        <a:t>Спортивные мероприятия «Дружная семья», посвященные международному Дню семьи в поселке Александровская</a:t>
                      </a:r>
                    </a:p>
                  </a:txBody>
                  <a:tcPr marL="68580" marR="68580" marT="0" marB="0"/>
                </a:tc>
                <a:tc>
                  <a:txBody>
                    <a:bodyPr/>
                    <a:lstStyle/>
                    <a:p>
                      <a:pPr indent="457200" algn="ctr">
                        <a:spcAft>
                          <a:spcPts val="0"/>
                        </a:spcAft>
                      </a:pPr>
                      <a:r>
                        <a:rPr lang="ru-RU" sz="1200" dirty="0">
                          <a:latin typeface="Times New Roman"/>
                          <a:ea typeface="Times New Roman"/>
                          <a:cs typeface="Times New Roman"/>
                        </a:rPr>
                        <a:t>130</a:t>
                      </a:r>
                    </a:p>
                  </a:txBody>
                  <a:tcPr marL="68580" marR="68580" marT="0" marB="0"/>
                </a:tc>
                <a:extLst>
                  <a:ext uri="{0D108BD9-81ED-4DB2-BD59-A6C34878D82A}">
                    <a16:rowId xmlns="" xmlns:a16="http://schemas.microsoft.com/office/drawing/2014/main" val="4209928"/>
                  </a:ext>
                </a:extLst>
              </a:tr>
              <a:tr h="510833">
                <a:tc vMerge="1">
                  <a:txBody>
                    <a:bodyPr/>
                    <a:lstStyle/>
                    <a:p>
                      <a:endParaRPr lang="ru-RU"/>
                    </a:p>
                  </a:txBody>
                  <a:tcPr/>
                </a:tc>
                <a:tc>
                  <a:txBody>
                    <a:bodyPr/>
                    <a:lstStyle/>
                    <a:p>
                      <a:pPr marR="150495" indent="457200" algn="just">
                        <a:spcAft>
                          <a:spcPts val="0"/>
                        </a:spcAft>
                      </a:pPr>
                      <a:r>
                        <a:rPr lang="ru-RU" sz="1300" dirty="0">
                          <a:latin typeface="Times New Roman"/>
                          <a:ea typeface="Times New Roman"/>
                          <a:cs typeface="Times New Roman"/>
                        </a:rPr>
                        <a:t>Физкультурный праздник «Папа, мама, я – спортивная семья», посвященный международному Дню защиты детей </a:t>
                      </a:r>
                    </a:p>
                  </a:txBody>
                  <a:tcPr marL="68580" marR="68580" marT="0" marB="0"/>
                </a:tc>
                <a:tc>
                  <a:txBody>
                    <a:bodyPr/>
                    <a:lstStyle/>
                    <a:p>
                      <a:pPr indent="457200" algn="ctr">
                        <a:spcAft>
                          <a:spcPts val="0"/>
                        </a:spcAft>
                      </a:pPr>
                      <a:r>
                        <a:rPr lang="ru-RU" sz="1200">
                          <a:latin typeface="Times New Roman"/>
                          <a:ea typeface="Times New Roman"/>
                          <a:cs typeface="Times New Roman"/>
                        </a:rPr>
                        <a:t>130</a:t>
                      </a:r>
                    </a:p>
                  </a:txBody>
                  <a:tcPr marL="68580" marR="68580" marT="0" marB="0"/>
                </a:tc>
                <a:extLst>
                  <a:ext uri="{0D108BD9-81ED-4DB2-BD59-A6C34878D82A}">
                    <a16:rowId xmlns="" xmlns:a16="http://schemas.microsoft.com/office/drawing/2014/main" val="3291960765"/>
                  </a:ext>
                </a:extLst>
              </a:tr>
              <a:tr h="510833">
                <a:tc vMerge="1">
                  <a:txBody>
                    <a:bodyPr/>
                    <a:lstStyle/>
                    <a:p>
                      <a:endParaRPr lang="ru-RU"/>
                    </a:p>
                  </a:txBody>
                  <a:tcPr/>
                </a:tc>
                <a:tc>
                  <a:txBody>
                    <a:bodyPr/>
                    <a:lstStyle/>
                    <a:p>
                      <a:pPr marR="150495" indent="3175" algn="l">
                        <a:spcAft>
                          <a:spcPts val="0"/>
                        </a:spcAft>
                      </a:pPr>
                      <a:r>
                        <a:rPr lang="ru-RU" sz="1300" dirty="0">
                          <a:latin typeface="Times New Roman"/>
                          <a:ea typeface="Times New Roman"/>
                          <a:cs typeface="Times New Roman"/>
                        </a:rPr>
                        <a:t>Спортивные мероприятия, посвященные Дню поселка Александровская</a:t>
                      </a:r>
                    </a:p>
                  </a:txBody>
                  <a:tcPr marL="68580" marR="68580" marT="0" marB="0" anchor="ctr"/>
                </a:tc>
                <a:tc>
                  <a:txBody>
                    <a:bodyPr/>
                    <a:lstStyle/>
                    <a:p>
                      <a:pPr indent="457200" algn="ctr">
                        <a:spcAft>
                          <a:spcPts val="0"/>
                        </a:spcAft>
                      </a:pPr>
                      <a:r>
                        <a:rPr lang="ru-RU" sz="1200">
                          <a:latin typeface="Times New Roman"/>
                          <a:ea typeface="Times New Roman"/>
                          <a:cs typeface="Times New Roman"/>
                        </a:rPr>
                        <a:t>110</a:t>
                      </a:r>
                    </a:p>
                  </a:txBody>
                  <a:tcPr marL="68580" marR="68580" marT="0" marB="0"/>
                </a:tc>
                <a:extLst>
                  <a:ext uri="{0D108BD9-81ED-4DB2-BD59-A6C34878D82A}">
                    <a16:rowId xmlns="" xmlns:a16="http://schemas.microsoft.com/office/drawing/2014/main" val="3198845379"/>
                  </a:ext>
                </a:extLst>
              </a:tr>
              <a:tr h="510833">
                <a:tc vMerge="1">
                  <a:txBody>
                    <a:bodyPr/>
                    <a:lstStyle/>
                    <a:p>
                      <a:endParaRPr lang="ru-RU"/>
                    </a:p>
                  </a:txBody>
                  <a:tcPr/>
                </a:tc>
                <a:tc>
                  <a:txBody>
                    <a:bodyPr/>
                    <a:lstStyle/>
                    <a:p>
                      <a:pPr marR="150495" indent="457200" algn="just">
                        <a:spcAft>
                          <a:spcPts val="0"/>
                        </a:spcAft>
                      </a:pPr>
                      <a:r>
                        <a:rPr lang="ru-RU" sz="1300" dirty="0">
                          <a:latin typeface="Times New Roman"/>
                          <a:ea typeface="Times New Roman"/>
                          <a:cs typeface="Times New Roman"/>
                        </a:rPr>
                        <a:t>Турнир по настольному теннису, посвященный Дню Государственного флага Российской Федерации</a:t>
                      </a:r>
                    </a:p>
                  </a:txBody>
                  <a:tcPr marL="68580" marR="68580" marT="0" marB="0" anchor="ctr"/>
                </a:tc>
                <a:tc>
                  <a:txBody>
                    <a:bodyPr/>
                    <a:lstStyle/>
                    <a:p>
                      <a:pPr indent="457200" algn="ctr">
                        <a:spcAft>
                          <a:spcPts val="0"/>
                        </a:spcAft>
                      </a:pPr>
                      <a:r>
                        <a:rPr lang="ru-RU" sz="1200">
                          <a:latin typeface="Times New Roman"/>
                          <a:ea typeface="Times New Roman"/>
                          <a:cs typeface="Times New Roman"/>
                        </a:rPr>
                        <a:t>70</a:t>
                      </a:r>
                    </a:p>
                  </a:txBody>
                  <a:tcPr marL="68580" marR="68580" marT="0" marB="0"/>
                </a:tc>
                <a:extLst>
                  <a:ext uri="{0D108BD9-81ED-4DB2-BD59-A6C34878D82A}">
                    <a16:rowId xmlns="" xmlns:a16="http://schemas.microsoft.com/office/drawing/2014/main" val="1641666737"/>
                  </a:ext>
                </a:extLst>
              </a:tr>
              <a:tr h="400804">
                <a:tc vMerge="1">
                  <a:txBody>
                    <a:bodyPr/>
                    <a:lstStyle/>
                    <a:p>
                      <a:endParaRPr lang="ru-RU"/>
                    </a:p>
                  </a:txBody>
                  <a:tcPr/>
                </a:tc>
                <a:tc>
                  <a:txBody>
                    <a:bodyPr/>
                    <a:lstStyle/>
                    <a:p>
                      <a:pPr marR="150495" indent="457200" algn="just">
                        <a:spcAft>
                          <a:spcPts val="0"/>
                        </a:spcAft>
                      </a:pPr>
                      <a:r>
                        <a:rPr lang="ru-RU" sz="1300" dirty="0">
                          <a:latin typeface="Times New Roman"/>
                          <a:ea typeface="Times New Roman"/>
                          <a:cs typeface="Times New Roman"/>
                        </a:rPr>
                        <a:t>Турнир по волейболу, посвященные Дню России</a:t>
                      </a:r>
                    </a:p>
                  </a:txBody>
                  <a:tcPr marL="68580" marR="68580" marT="0" marB="0" anchor="ctr"/>
                </a:tc>
                <a:tc>
                  <a:txBody>
                    <a:bodyPr/>
                    <a:lstStyle/>
                    <a:p>
                      <a:pPr indent="457200" algn="ctr">
                        <a:spcAft>
                          <a:spcPts val="0"/>
                        </a:spcAft>
                      </a:pPr>
                      <a:r>
                        <a:rPr lang="ru-RU" sz="1200">
                          <a:latin typeface="Times New Roman"/>
                          <a:ea typeface="Times New Roman"/>
                          <a:cs typeface="Times New Roman"/>
                        </a:rPr>
                        <a:t>40</a:t>
                      </a:r>
                    </a:p>
                  </a:txBody>
                  <a:tcPr marL="68580" marR="68580" marT="0" marB="0"/>
                </a:tc>
                <a:extLst>
                  <a:ext uri="{0D108BD9-81ED-4DB2-BD59-A6C34878D82A}">
                    <a16:rowId xmlns="" xmlns:a16="http://schemas.microsoft.com/office/drawing/2014/main" val="2724634206"/>
                  </a:ext>
                </a:extLst>
              </a:tr>
              <a:tr h="510833">
                <a:tc vMerge="1">
                  <a:txBody>
                    <a:bodyPr/>
                    <a:lstStyle/>
                    <a:p>
                      <a:endParaRPr lang="ru-RU"/>
                    </a:p>
                  </a:txBody>
                  <a:tcPr/>
                </a:tc>
                <a:tc>
                  <a:txBody>
                    <a:bodyPr/>
                    <a:lstStyle/>
                    <a:p>
                      <a:pPr marR="150495" indent="457200" algn="just">
                        <a:spcAft>
                          <a:spcPts val="0"/>
                        </a:spcAft>
                      </a:pPr>
                      <a:r>
                        <a:rPr lang="ru-RU" sz="1300" dirty="0">
                          <a:latin typeface="Times New Roman"/>
                          <a:ea typeface="Times New Roman"/>
                          <a:cs typeface="Times New Roman"/>
                        </a:rPr>
                        <a:t>Турнир по большому теннису, посвященный Дню Конституции Российской Федерации</a:t>
                      </a:r>
                    </a:p>
                  </a:txBody>
                  <a:tcPr marL="68580" marR="68580" marT="0" marB="0" anchor="ctr"/>
                </a:tc>
                <a:tc>
                  <a:txBody>
                    <a:bodyPr/>
                    <a:lstStyle/>
                    <a:p>
                      <a:pPr indent="457200" algn="ctr">
                        <a:spcAft>
                          <a:spcPts val="0"/>
                        </a:spcAft>
                      </a:pPr>
                      <a:r>
                        <a:rPr lang="ru-RU" sz="1200">
                          <a:latin typeface="Times New Roman"/>
                          <a:ea typeface="Times New Roman"/>
                          <a:cs typeface="Times New Roman"/>
                        </a:rPr>
                        <a:t>100</a:t>
                      </a:r>
                    </a:p>
                  </a:txBody>
                  <a:tcPr marL="68580" marR="68580" marT="0" marB="0"/>
                </a:tc>
                <a:extLst>
                  <a:ext uri="{0D108BD9-81ED-4DB2-BD59-A6C34878D82A}">
                    <a16:rowId xmlns="" xmlns:a16="http://schemas.microsoft.com/office/drawing/2014/main" val="864366315"/>
                  </a:ext>
                </a:extLst>
              </a:tr>
              <a:tr h="481944">
                <a:tc vMerge="1">
                  <a:txBody>
                    <a:bodyPr/>
                    <a:lstStyle/>
                    <a:p>
                      <a:endParaRPr lang="ru-RU"/>
                    </a:p>
                  </a:txBody>
                  <a:tcPr/>
                </a:tc>
                <a:tc>
                  <a:txBody>
                    <a:bodyPr/>
                    <a:lstStyle/>
                    <a:p>
                      <a:pPr marR="150495" indent="457200" algn="just">
                        <a:spcAft>
                          <a:spcPts val="0"/>
                        </a:spcAft>
                      </a:pPr>
                      <a:r>
                        <a:rPr lang="ru-RU" sz="1300" dirty="0">
                          <a:latin typeface="Times New Roman"/>
                          <a:ea typeface="Times New Roman"/>
                          <a:cs typeface="Times New Roman"/>
                        </a:rPr>
                        <a:t>Организация и проведение регулярных групповых спортивных занятий с детьми по большому теннису</a:t>
                      </a:r>
                    </a:p>
                  </a:txBody>
                  <a:tcPr marL="68580" marR="68580" marT="0" marB="0" anchor="ctr"/>
                </a:tc>
                <a:tc>
                  <a:txBody>
                    <a:bodyPr/>
                    <a:lstStyle/>
                    <a:p>
                      <a:pPr indent="457200" algn="ctr">
                        <a:spcAft>
                          <a:spcPts val="0"/>
                        </a:spcAft>
                      </a:pPr>
                      <a:r>
                        <a:rPr lang="ru-RU" sz="1200">
                          <a:latin typeface="Times New Roman"/>
                          <a:ea typeface="Times New Roman"/>
                          <a:cs typeface="Times New Roman"/>
                        </a:rPr>
                        <a:t>300</a:t>
                      </a:r>
                    </a:p>
                  </a:txBody>
                  <a:tcPr marL="68580" marR="68580" marT="0" marB="0"/>
                </a:tc>
                <a:extLst>
                  <a:ext uri="{0D108BD9-81ED-4DB2-BD59-A6C34878D82A}">
                    <a16:rowId xmlns="" xmlns:a16="http://schemas.microsoft.com/office/drawing/2014/main" val="2250999590"/>
                  </a:ext>
                </a:extLst>
              </a:tr>
              <a:tr h="483326">
                <a:tc>
                  <a:txBody>
                    <a:bodyPr/>
                    <a:lstStyle/>
                    <a:p>
                      <a:pPr algn="ctr" rtl="0" fontAlgn="ctr"/>
                      <a:endParaRPr lang="ru-RU" sz="1300" b="1" i="0" u="none" strike="noStrike" dirty="0">
                        <a:solidFill>
                          <a:srgbClr val="000000"/>
                        </a:solidFill>
                        <a:effectLst/>
                        <a:latin typeface="Times New Roman" panose="02020603050405020304" pitchFamily="18" charset="0"/>
                      </a:endParaRPr>
                    </a:p>
                  </a:txBody>
                  <a:tcPr marL="4461" marR="4461" marT="4461" marB="0" anchor="ctr"/>
                </a:tc>
                <a:tc>
                  <a:txBody>
                    <a:bodyPr/>
                    <a:lstStyle/>
                    <a:p>
                      <a:pPr marR="150495" indent="457200" algn="just">
                        <a:spcAft>
                          <a:spcPts val="0"/>
                        </a:spcAft>
                      </a:pPr>
                      <a:r>
                        <a:rPr kumimoji="0" lang="ru-RU" sz="1300" kern="1200" dirty="0">
                          <a:solidFill>
                            <a:schemeClr val="dk1"/>
                          </a:solidFill>
                          <a:latin typeface="Times New Roman"/>
                          <a:ea typeface="Times New Roman"/>
                          <a:cs typeface="Times New Roman"/>
                        </a:rPr>
                        <a:t>Организация и проведение регулярных групповых спортивных занятий по скандинавской ходьбе</a:t>
                      </a:r>
                    </a:p>
                  </a:txBody>
                  <a:tcPr marL="68580" marR="68580" marT="0" marB="0" anchor="ctr"/>
                </a:tc>
                <a:tc>
                  <a:txBody>
                    <a:bodyPr/>
                    <a:lstStyle/>
                    <a:p>
                      <a:pPr indent="457200" algn="ctr">
                        <a:spcAft>
                          <a:spcPts val="0"/>
                        </a:spcAft>
                      </a:pPr>
                      <a:r>
                        <a:rPr lang="ru-RU" sz="1200">
                          <a:latin typeface="Times New Roman"/>
                          <a:ea typeface="Times New Roman"/>
                          <a:cs typeface="Times New Roman"/>
                        </a:rPr>
                        <a:t>140</a:t>
                      </a:r>
                    </a:p>
                  </a:txBody>
                  <a:tcPr marL="68580" marR="68580" marT="0" marB="0"/>
                </a:tc>
              </a:tr>
              <a:tr h="391885">
                <a:tc>
                  <a:txBody>
                    <a:bodyPr/>
                    <a:lstStyle/>
                    <a:p>
                      <a:pPr algn="ctr" rtl="0" fontAlgn="ctr"/>
                      <a:endParaRPr lang="ru-RU" sz="1300" b="1" i="0" u="none" strike="noStrike" dirty="0">
                        <a:solidFill>
                          <a:srgbClr val="000000"/>
                        </a:solidFill>
                        <a:effectLst/>
                        <a:latin typeface="Times New Roman" panose="02020603050405020304" pitchFamily="18" charset="0"/>
                      </a:endParaRPr>
                    </a:p>
                  </a:txBody>
                  <a:tcPr marL="4461" marR="4461" marT="4461" marB="0" anchor="ctr"/>
                </a:tc>
                <a:tc>
                  <a:txBody>
                    <a:bodyPr/>
                    <a:lstStyle/>
                    <a:p>
                      <a:pPr marR="150495" indent="457200" algn="just">
                        <a:spcAft>
                          <a:spcPts val="0"/>
                        </a:spcAft>
                      </a:pPr>
                      <a:r>
                        <a:rPr kumimoji="0" lang="ru-RU" sz="1300" kern="1200" dirty="0">
                          <a:solidFill>
                            <a:schemeClr val="dk1"/>
                          </a:solidFill>
                          <a:latin typeface="Times New Roman"/>
                          <a:ea typeface="Times New Roman"/>
                          <a:cs typeface="Times New Roman"/>
                        </a:rPr>
                        <a:t>Организация и проведение регулярных групповых спортивных занятий по футболу</a:t>
                      </a:r>
                    </a:p>
                  </a:txBody>
                  <a:tcPr marL="68580" marR="68580" marT="0" marB="0" anchor="ctr"/>
                </a:tc>
                <a:tc>
                  <a:txBody>
                    <a:bodyPr/>
                    <a:lstStyle/>
                    <a:p>
                      <a:pPr indent="457200" algn="ctr">
                        <a:spcAft>
                          <a:spcPts val="0"/>
                        </a:spcAft>
                      </a:pPr>
                      <a:r>
                        <a:rPr lang="ru-RU" sz="1200" dirty="0">
                          <a:latin typeface="Times New Roman"/>
                          <a:ea typeface="Times New Roman"/>
                          <a:cs typeface="Times New Roman"/>
                        </a:rPr>
                        <a:t>100</a:t>
                      </a:r>
                    </a:p>
                  </a:txBody>
                  <a:tcPr marL="68580" marR="68580" marT="0" marB="0"/>
                </a:tc>
              </a:tr>
            </a:tbl>
          </a:graphicData>
        </a:graphic>
      </p:graphicFrame>
    </p:spTree>
    <p:extLst>
      <p:ext uri="{BB962C8B-B14F-4D97-AF65-F5344CB8AC3E}">
        <p14:creationId xmlns:p14="http://schemas.microsoft.com/office/powerpoint/2010/main" val="2357171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5356C33-3E6B-45D2-B027-6511ED48D0A5}"/>
              </a:ext>
            </a:extLst>
          </p:cNvPr>
          <p:cNvSpPr>
            <a:spLocks noGrp="1"/>
          </p:cNvSpPr>
          <p:nvPr>
            <p:ph type="title"/>
          </p:nvPr>
        </p:nvSpPr>
        <p:spPr>
          <a:xfrm>
            <a:off x="2592925" y="306333"/>
            <a:ext cx="8911687" cy="640445"/>
          </a:xfrm>
        </p:spPr>
        <p:txBody>
          <a:bodyPr>
            <a:normAutofit/>
          </a:bodyPr>
          <a:lstStyle/>
          <a:p>
            <a:pPr algn="ctr"/>
            <a:r>
              <a:rPr lang="ru-RU" sz="2400" dirty="0"/>
              <a:t>Глоссарий</a:t>
            </a:r>
          </a:p>
        </p:txBody>
      </p:sp>
      <p:sp>
        <p:nvSpPr>
          <p:cNvPr id="3" name="Объект 2">
            <a:extLst>
              <a:ext uri="{FF2B5EF4-FFF2-40B4-BE49-F238E27FC236}">
                <a16:creationId xmlns="" xmlns:a16="http://schemas.microsoft.com/office/drawing/2014/main" id="{B7E370E7-510F-4FCC-BC81-9AF481021409}"/>
              </a:ext>
            </a:extLst>
          </p:cNvPr>
          <p:cNvSpPr>
            <a:spLocks noGrp="1"/>
          </p:cNvSpPr>
          <p:nvPr>
            <p:ph idx="1"/>
          </p:nvPr>
        </p:nvSpPr>
        <p:spPr>
          <a:xfrm>
            <a:off x="1371599" y="946778"/>
            <a:ext cx="10566401" cy="5742121"/>
          </a:xfrm>
        </p:spPr>
        <p:txBody>
          <a:bodyPr>
            <a:normAutofit fontScale="62500" lnSpcReduction="20000"/>
          </a:bodyPr>
          <a:lstStyle/>
          <a:p>
            <a:pPr marL="0" indent="0">
              <a:buNone/>
            </a:pPr>
            <a:r>
              <a:rPr lang="ru-RU" u="sng" dirty="0"/>
              <a:t>Бюджет муниципального образования</a:t>
            </a:r>
            <a:r>
              <a:rPr lang="ru-RU" dirty="0"/>
              <a:t> - 1. Фонд денежных средств, предназначенный для финансирования функций, отнесенных к вопросам местного значения. 2. Основной финансовый документ муниципального образования, на текущий финансовый год, принимаемый высшим законодательным органом местного самоуправления.</a:t>
            </a:r>
          </a:p>
          <a:p>
            <a:pPr marL="0" indent="0">
              <a:buNone/>
            </a:pPr>
            <a:r>
              <a:rPr lang="ru-RU" u="sng" dirty="0"/>
              <a:t>Бюджетный процесс</a:t>
            </a:r>
            <a:r>
              <a:rPr lang="ru-RU" dirty="0"/>
              <a:t> - деятельность по подготовке проектов бюджетов, утверждению и исполнению бюджетов, контролю за их исполнением, осуществлению бюджетного учета, составлению, внешней проверке, рассмотрению и утверждению бюджетной отчетности.</a:t>
            </a:r>
          </a:p>
          <a:p>
            <a:pPr marL="0" indent="0">
              <a:buNone/>
            </a:pPr>
            <a:r>
              <a:rPr lang="ru-RU" u="sng" dirty="0"/>
              <a:t>Вопросы местного значения</a:t>
            </a:r>
            <a:r>
              <a:rPr lang="ru-RU" dirty="0"/>
              <a:t> - вопросы непосредственного обеспечения жизнедеятельности населения, решение которых осуществляется населением и (или) органами местного самоуправления самостоятельно и не требует вмешательства органов государственной власти. </a:t>
            </a:r>
          </a:p>
          <a:p>
            <a:pPr marL="0" indent="0">
              <a:buNone/>
            </a:pPr>
            <a:r>
              <a:rPr lang="ru-RU" u="sng" dirty="0"/>
              <a:t>Дефицит бюджета </a:t>
            </a:r>
            <a:r>
              <a:rPr lang="ru-RU" dirty="0"/>
              <a:t>– превышение расходов бюджета над его доходами.</a:t>
            </a:r>
          </a:p>
          <a:p>
            <a:pPr marL="0" indent="0">
              <a:buNone/>
            </a:pPr>
            <a:r>
              <a:rPr lang="ru-RU" u="sng" dirty="0"/>
              <a:t>Дотация </a:t>
            </a:r>
            <a:r>
              <a:rPr lang="ru-RU" dirty="0"/>
              <a:t>- бюджетные средства, предоставляемые местному бюджету из других уровней бюджетной системы на безвозмездной и безвозвратной основе.</a:t>
            </a:r>
          </a:p>
          <a:p>
            <a:pPr marL="0" indent="0">
              <a:buNone/>
            </a:pPr>
            <a:r>
              <a:rPr lang="ru-RU" u="sng" dirty="0"/>
              <a:t>Доходы бюджета</a:t>
            </a:r>
            <a:r>
              <a:rPr lang="ru-RU" dirty="0"/>
              <a:t> - поступающие от населения, организаций, учреждений в бюджет денежные средства в виде: - налогов, неналоговых поступлений, безвозмездных поступлений, доходов от предпринимательской деятельности. </a:t>
            </a:r>
          </a:p>
          <a:p>
            <a:pPr marL="0" indent="0">
              <a:buNone/>
            </a:pPr>
            <a:r>
              <a:rPr lang="ru-RU" u="sng" dirty="0"/>
              <a:t>Источники финансирования дефицита бюджета</a:t>
            </a:r>
            <a:r>
              <a:rPr lang="ru-RU" dirty="0"/>
              <a:t> - средства, привлекаемые в бюджет для покрытия дефицита (кредиты банков, кредиты от других уровней бюджетов, кредиты финансовых международных организаций, ценные бумаги, иные источники).</a:t>
            </a:r>
          </a:p>
          <a:p>
            <a:pPr marL="0" indent="0">
              <a:buNone/>
            </a:pPr>
            <a:r>
              <a:rPr lang="ru-RU" u="sng" dirty="0"/>
              <a:t>Межбюджетные трансферты</a:t>
            </a:r>
            <a:r>
              <a:rPr lang="ru-RU" dirty="0"/>
              <a:t> - средства, предоставляемые одним бюджетом бюджетной системы РФ другому бюджету.</a:t>
            </a:r>
          </a:p>
          <a:p>
            <a:pPr marL="0" indent="0">
              <a:buNone/>
            </a:pPr>
            <a:r>
              <a:rPr lang="ru-RU" u="sng" dirty="0"/>
              <a:t>Местное самоуправление</a:t>
            </a:r>
            <a:r>
              <a:rPr lang="ru-RU" dirty="0"/>
              <a:t> - форма осуществления народом своей власти, обеспечивающая самостоятельное и под свою ответственность решение населением непосредственно и (или) через органы местного самоуправления вопросов местного значения. </a:t>
            </a:r>
          </a:p>
          <a:p>
            <a:pPr marL="0" indent="0">
              <a:buNone/>
            </a:pPr>
            <a:r>
              <a:rPr lang="ru-RU" u="sng" dirty="0"/>
              <a:t>Муниципальное образование</a:t>
            </a:r>
            <a:r>
              <a:rPr lang="ru-RU" dirty="0"/>
              <a:t> - городское или сельское поселение, муниципальный район, городской округ либо внутригородская территория города федерального значения, в пределах которых осуществляется местное самоуправление. </a:t>
            </a:r>
          </a:p>
          <a:p>
            <a:pPr marL="0" indent="0">
              <a:buNone/>
            </a:pPr>
            <a:r>
              <a:rPr lang="ru-RU" u="sng" dirty="0"/>
              <a:t>Органы местного самоуправления -</a:t>
            </a:r>
            <a:r>
              <a:rPr lang="ru-RU" dirty="0"/>
              <a:t> избираемые непосредственно населением и (или) образуемые представительным органом муниципального образования органы, наделенные собственными полномочиями по решению вопросов местного значения. </a:t>
            </a:r>
          </a:p>
          <a:p>
            <a:pPr marL="0" indent="0">
              <a:buNone/>
            </a:pPr>
            <a:r>
              <a:rPr lang="ru-RU" u="sng" dirty="0"/>
              <a:t>Профицит бюджета</a:t>
            </a:r>
            <a:r>
              <a:rPr lang="ru-RU" dirty="0"/>
              <a:t> - превышение доходов бюджета над его расходами.</a:t>
            </a:r>
          </a:p>
          <a:p>
            <a:pPr marL="0" indent="0">
              <a:buNone/>
            </a:pPr>
            <a:r>
              <a:rPr lang="ru-RU" u="sng" dirty="0"/>
              <a:t>Расходы бюджета</a:t>
            </a:r>
            <a:r>
              <a:rPr lang="ru-RU" dirty="0"/>
              <a:t> -выплачиваемые из бюджета денежные средства.</a:t>
            </a:r>
          </a:p>
          <a:p>
            <a:pPr marL="0" indent="0">
              <a:buNone/>
            </a:pPr>
            <a:r>
              <a:rPr lang="ru-RU" u="sng" dirty="0"/>
              <a:t>Субвенция</a:t>
            </a:r>
            <a:r>
              <a:rPr lang="ru-RU" dirty="0"/>
              <a:t> - бюджетные средства, предоставляемые местному бюджету из бюджетов других уровней на безвозмездной и безвозвратной основе на осуществление определенных целевых расходов. </a:t>
            </a:r>
          </a:p>
          <a:p>
            <a:pPr marL="0" indent="0">
              <a:buNone/>
            </a:pPr>
            <a:r>
              <a:rPr lang="ru-RU" u="sng" dirty="0"/>
              <a:t>Субсидия </a:t>
            </a:r>
            <a:r>
              <a:rPr lang="ru-RU" dirty="0"/>
              <a:t>- бюджетные средства, предоставляемые местному бюджету на условиях долевого финансирования целевых расходов. </a:t>
            </a:r>
          </a:p>
          <a:p>
            <a:endParaRPr lang="ru-RU" dirty="0"/>
          </a:p>
        </p:txBody>
      </p:sp>
    </p:spTree>
    <p:extLst>
      <p:ext uri="{BB962C8B-B14F-4D97-AF65-F5344CB8AC3E}">
        <p14:creationId xmlns:p14="http://schemas.microsoft.com/office/powerpoint/2010/main" val="1601729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E895BB1-5B7A-47FB-958B-92116B416C7A}"/>
              </a:ext>
            </a:extLst>
          </p:cNvPr>
          <p:cNvSpPr>
            <a:spLocks noGrp="1"/>
          </p:cNvSpPr>
          <p:nvPr>
            <p:ph type="title"/>
          </p:nvPr>
        </p:nvSpPr>
        <p:spPr>
          <a:xfrm>
            <a:off x="475801" y="715929"/>
            <a:ext cx="8911687" cy="604078"/>
          </a:xfrm>
        </p:spPr>
        <p:txBody>
          <a:bodyPr>
            <a:normAutofit/>
          </a:bodyPr>
          <a:lstStyle/>
          <a:p>
            <a:pPr algn="ctr"/>
            <a:r>
              <a:rPr lang="ru-RU" sz="2400" dirty="0"/>
              <a:t>Контактная информация</a:t>
            </a:r>
          </a:p>
        </p:txBody>
      </p:sp>
      <p:sp>
        <p:nvSpPr>
          <p:cNvPr id="4" name="Прямоугольник 3">
            <a:extLst>
              <a:ext uri="{FF2B5EF4-FFF2-40B4-BE49-F238E27FC236}">
                <a16:creationId xmlns="" xmlns:a16="http://schemas.microsoft.com/office/drawing/2014/main" id="{2183F6A6-D0B1-4B59-8E2E-158599175699}"/>
              </a:ext>
            </a:extLst>
          </p:cNvPr>
          <p:cNvSpPr/>
          <p:nvPr/>
        </p:nvSpPr>
        <p:spPr>
          <a:xfrm>
            <a:off x="133429" y="2008512"/>
            <a:ext cx="10359191" cy="3600986"/>
          </a:xfrm>
          <a:prstGeom prst="rect">
            <a:avLst/>
          </a:prstGeom>
        </p:spPr>
        <p:txBody>
          <a:bodyPr wrap="square">
            <a:spAutoFit/>
          </a:bodyPr>
          <a:lstStyle/>
          <a:p>
            <a:r>
              <a:rPr lang="ru-RU" sz="1400" b="1" dirty="0">
                <a:latin typeface="Tahoma" panose="020B0604030504040204" pitchFamily="34" charset="0"/>
              </a:rPr>
              <a:t>Муниципальное образование пос. Александровская</a:t>
            </a:r>
            <a:r>
              <a:rPr lang="ru-RU" sz="1400" dirty="0">
                <a:latin typeface="Tahoma" panose="020B0604030504040204" pitchFamily="34" charset="0"/>
              </a:rPr>
              <a:t/>
            </a:r>
            <a:br>
              <a:rPr lang="ru-RU" sz="1400" dirty="0">
                <a:latin typeface="Tahoma" panose="020B0604030504040204" pitchFamily="34" charset="0"/>
              </a:rPr>
            </a:br>
            <a:r>
              <a:rPr lang="ru-RU" sz="1400" dirty="0">
                <a:latin typeface="Tahoma" panose="020B0604030504040204" pitchFamily="34" charset="0"/>
              </a:rPr>
              <a:t>196631, Санкт-Петербург, Пушкинский район,</a:t>
            </a:r>
            <a:br>
              <a:rPr lang="ru-RU" sz="1400" dirty="0">
                <a:latin typeface="Tahoma" panose="020B0604030504040204" pitchFamily="34" charset="0"/>
              </a:rPr>
            </a:br>
            <a:r>
              <a:rPr lang="ru-RU" sz="1400" dirty="0">
                <a:latin typeface="Tahoma" panose="020B0604030504040204" pitchFamily="34" charset="0"/>
              </a:rPr>
              <a:t>пос. Александровская, Волхонское ш., 33</a:t>
            </a:r>
          </a:p>
          <a:p>
            <a:endParaRPr lang="ru-RU" sz="1400" dirty="0">
              <a:latin typeface="Tahoma" panose="020B0604030504040204" pitchFamily="34" charset="0"/>
            </a:endParaRPr>
          </a:p>
          <a:p>
            <a:endParaRPr lang="ru-RU" sz="1400" dirty="0">
              <a:latin typeface="Tahoma" panose="020B0604030504040204" pitchFamily="34" charset="0"/>
            </a:endParaRPr>
          </a:p>
          <a:p>
            <a:endParaRPr lang="ru-RU" sz="1400" dirty="0">
              <a:latin typeface="Tahoma" panose="020B0604030504040204" pitchFamily="34" charset="0"/>
            </a:endParaRPr>
          </a:p>
          <a:p>
            <a:endParaRPr lang="ru-RU" sz="1400" b="1" dirty="0">
              <a:latin typeface="Tahoma" panose="020B0604030504040204" pitchFamily="34" charset="0"/>
            </a:endParaRPr>
          </a:p>
          <a:p>
            <a:pPr algn="r"/>
            <a:r>
              <a:rPr lang="ru-RU" sz="1400" b="1" dirty="0">
                <a:latin typeface="Tahoma" panose="020B0604030504040204" pitchFamily="34" charset="0"/>
              </a:rPr>
              <a:t>Телефоны для связи:</a:t>
            </a:r>
            <a:r>
              <a:rPr lang="ru-RU" sz="1400" dirty="0">
                <a:latin typeface="Tahoma" panose="020B0604030504040204" pitchFamily="34" charset="0"/>
              </a:rPr>
              <a:t/>
            </a:r>
            <a:br>
              <a:rPr lang="ru-RU" sz="1400" dirty="0">
                <a:latin typeface="Tahoma" panose="020B0604030504040204" pitchFamily="34" charset="0"/>
              </a:rPr>
            </a:br>
            <a:r>
              <a:rPr lang="ru-RU" sz="1400" dirty="0">
                <a:latin typeface="Tahoma" panose="020B0604030504040204" pitchFamily="34" charset="0"/>
              </a:rPr>
              <a:t>Глава муниципального образования – </a:t>
            </a:r>
            <a:r>
              <a:rPr lang="ru-RU" sz="1400" b="1" dirty="0">
                <a:latin typeface="Tahoma" panose="020B0604030504040204" pitchFamily="34" charset="0"/>
              </a:rPr>
              <a:t>Косицына Татьяна Анатольевна </a:t>
            </a:r>
            <a:r>
              <a:rPr lang="ru-RU" sz="1400" dirty="0">
                <a:latin typeface="Tahoma" panose="020B0604030504040204" pitchFamily="34" charset="0"/>
              </a:rPr>
              <a:t>т. 451-36-18</a:t>
            </a:r>
            <a:br>
              <a:rPr lang="ru-RU" sz="1400" dirty="0">
                <a:latin typeface="Tahoma" panose="020B0604030504040204" pitchFamily="34" charset="0"/>
              </a:rPr>
            </a:br>
            <a:r>
              <a:rPr lang="ru-RU" sz="1400" dirty="0">
                <a:latin typeface="Tahoma" panose="020B0604030504040204" pitchFamily="34" charset="0"/>
              </a:rPr>
              <a:t>Глава Местной Администрации МО – </a:t>
            </a:r>
            <a:r>
              <a:rPr lang="ru-RU" sz="1400" b="1" dirty="0">
                <a:latin typeface="Tahoma" panose="020B0604030504040204" pitchFamily="34" charset="0"/>
              </a:rPr>
              <a:t>Кирин Кирилл Сергеевич</a:t>
            </a:r>
            <a:r>
              <a:rPr lang="ru-RU" sz="1400" dirty="0">
                <a:latin typeface="Tahoma" panose="020B0604030504040204" pitchFamily="34" charset="0"/>
              </a:rPr>
              <a:t> т. 451-36-14</a:t>
            </a:r>
            <a:br>
              <a:rPr lang="ru-RU" sz="1400" dirty="0">
                <a:latin typeface="Tahoma" panose="020B0604030504040204" pitchFamily="34" charset="0"/>
              </a:rPr>
            </a:br>
            <a:r>
              <a:rPr lang="ru-RU" sz="1400" dirty="0">
                <a:latin typeface="Tahoma" panose="020B0604030504040204" pitchFamily="34" charset="0"/>
              </a:rPr>
              <a:t/>
            </a:r>
            <a:br>
              <a:rPr lang="ru-RU" sz="1400" dirty="0">
                <a:latin typeface="Tahoma" panose="020B0604030504040204" pitchFamily="34" charset="0"/>
              </a:rPr>
            </a:br>
            <a:r>
              <a:rPr lang="ru-RU" sz="1400" dirty="0">
                <a:latin typeface="Tahoma" panose="020B0604030504040204" pitchFamily="34" charset="0"/>
              </a:rPr>
              <a:t>Электронный адрес: </a:t>
            </a:r>
            <a:r>
              <a:rPr lang="en-US" sz="1400" dirty="0" err="1">
                <a:latin typeface="Tahoma" panose="020B0604030504040204" pitchFamily="34" charset="0"/>
              </a:rPr>
              <a:t>possovet@list</a:t>
            </a:r>
            <a:r>
              <a:rPr lang="ru-RU" sz="1400" dirty="0">
                <a:latin typeface="Tahoma" panose="020B0604030504040204" pitchFamily="34" charset="0"/>
              </a:rPr>
              <a:t>.</a:t>
            </a:r>
            <a:r>
              <a:rPr lang="en-US" sz="1400" dirty="0" err="1">
                <a:latin typeface="Tahoma" panose="020B0604030504040204" pitchFamily="34" charset="0"/>
              </a:rPr>
              <a:t>ru</a:t>
            </a:r>
            <a:r>
              <a:rPr lang="ru-RU" sz="1400" dirty="0">
                <a:latin typeface="Tahoma" panose="020B0604030504040204" pitchFamily="34" charset="0"/>
              </a:rPr>
              <a:t> </a:t>
            </a:r>
          </a:p>
          <a:p>
            <a:pPr algn="r"/>
            <a:r>
              <a:rPr lang="ru-RU" sz="1400" dirty="0">
                <a:latin typeface="Tahoma" panose="020B0604030504040204" pitchFamily="34" charset="0"/>
              </a:rPr>
              <a:t>Сайт муниципального образования: </a:t>
            </a:r>
            <a:r>
              <a:rPr lang="en-US" sz="1400" dirty="0">
                <a:latin typeface="Tahoma" panose="020B0604030504040204" pitchFamily="34" charset="0"/>
              </a:rPr>
              <a:t>http://</a:t>
            </a:r>
            <a:r>
              <a:rPr lang="ru-RU" sz="1400" dirty="0" err="1">
                <a:latin typeface="Tahoma" panose="020B0604030504040204" pitchFamily="34" charset="0"/>
              </a:rPr>
              <a:t>моалександровская.рф</a:t>
            </a:r>
            <a:endParaRPr lang="ru-RU" sz="1400" dirty="0">
              <a:latin typeface="Tahoma" panose="020B0604030504040204" pitchFamily="34" charset="0"/>
            </a:endParaRPr>
          </a:p>
          <a:p>
            <a:pPr algn="r"/>
            <a:endParaRPr lang="ru-RU" sz="1400" b="1" dirty="0">
              <a:latin typeface="Tahoma" panose="020B0604030504040204" pitchFamily="34" charset="0"/>
            </a:endParaRPr>
          </a:p>
          <a:p>
            <a:endParaRPr lang="en-US" sz="1400" b="1" dirty="0">
              <a:latin typeface="Segoe Script" panose="030B0504020000000003" pitchFamily="66" charset="0"/>
            </a:endParaRPr>
          </a:p>
          <a:p>
            <a:endParaRPr lang="ru-RU" sz="1400" b="0" i="0" dirty="0">
              <a:effectLst/>
              <a:latin typeface="Tahoma" panose="020B0604030504040204" pitchFamily="34" charset="0"/>
            </a:endParaRPr>
          </a:p>
        </p:txBody>
      </p:sp>
    </p:spTree>
    <p:extLst>
      <p:ext uri="{BB962C8B-B14F-4D97-AF65-F5344CB8AC3E}">
        <p14:creationId xmlns:p14="http://schemas.microsoft.com/office/powerpoint/2010/main" val="4009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04B9A74-A02C-4AA9-9168-4DF38C384948}"/>
              </a:ext>
            </a:extLst>
          </p:cNvPr>
          <p:cNvSpPr>
            <a:spLocks noGrp="1"/>
          </p:cNvSpPr>
          <p:nvPr>
            <p:ph type="title"/>
          </p:nvPr>
        </p:nvSpPr>
        <p:spPr>
          <a:xfrm>
            <a:off x="846504" y="648823"/>
            <a:ext cx="8911687" cy="582390"/>
          </a:xfrm>
        </p:spPr>
        <p:txBody>
          <a:bodyPr>
            <a:normAutofit/>
          </a:bodyPr>
          <a:lstStyle/>
          <a:p>
            <a:pPr algn="ctr"/>
            <a:r>
              <a:rPr lang="ru-RU" sz="2000" dirty="0"/>
              <a:t>Содержание</a:t>
            </a:r>
          </a:p>
        </p:txBody>
      </p:sp>
      <p:graphicFrame>
        <p:nvGraphicFramePr>
          <p:cNvPr id="5" name="Объект 4">
            <a:extLst>
              <a:ext uri="{FF2B5EF4-FFF2-40B4-BE49-F238E27FC236}">
                <a16:creationId xmlns="" xmlns:a16="http://schemas.microsoft.com/office/drawing/2014/main" id="{0C8CC784-BD4F-4664-81DC-E928D852BD14}"/>
              </a:ext>
            </a:extLst>
          </p:cNvPr>
          <p:cNvGraphicFramePr>
            <a:graphicFrameLocks noGrp="1"/>
          </p:cNvGraphicFramePr>
          <p:nvPr>
            <p:ph idx="1"/>
            <p:extLst>
              <p:ext uri="{D42A27DB-BD31-4B8C-83A1-F6EECF244321}">
                <p14:modId xmlns:p14="http://schemas.microsoft.com/office/powerpoint/2010/main" val="2202320690"/>
              </p:ext>
            </p:extLst>
          </p:nvPr>
        </p:nvGraphicFramePr>
        <p:xfrm>
          <a:off x="1112108" y="1750198"/>
          <a:ext cx="8761413" cy="3708400"/>
        </p:xfrm>
        <a:graphic>
          <a:graphicData uri="http://schemas.openxmlformats.org/drawingml/2006/table">
            <a:tbl>
              <a:tblPr firstRow="1" bandRow="1">
                <a:tableStyleId>{5C22544A-7EE6-4342-B048-85BDC9FD1C3A}</a:tableStyleId>
              </a:tblPr>
              <a:tblGrid>
                <a:gridCol w="7454900">
                  <a:extLst>
                    <a:ext uri="{9D8B030D-6E8A-4147-A177-3AD203B41FA5}">
                      <a16:colId xmlns="" xmlns:a16="http://schemas.microsoft.com/office/drawing/2014/main" val="2264902640"/>
                    </a:ext>
                  </a:extLst>
                </a:gridCol>
                <a:gridCol w="1306513">
                  <a:extLst>
                    <a:ext uri="{9D8B030D-6E8A-4147-A177-3AD203B41FA5}">
                      <a16:colId xmlns="" xmlns:a16="http://schemas.microsoft.com/office/drawing/2014/main" val="652146561"/>
                    </a:ext>
                  </a:extLst>
                </a:gridCol>
              </a:tblGrid>
              <a:tr h="370840">
                <a:tc>
                  <a:txBody>
                    <a:bodyPr/>
                    <a:lstStyle/>
                    <a:p>
                      <a:endParaRPr lang="ru-RU" dirty="0"/>
                    </a:p>
                  </a:txBody>
                  <a:tcPr/>
                </a:tc>
                <a:tc>
                  <a:txBody>
                    <a:bodyPr/>
                    <a:lstStyle/>
                    <a:p>
                      <a:endParaRPr lang="ru-RU"/>
                    </a:p>
                  </a:txBody>
                  <a:tcPr/>
                </a:tc>
                <a:extLst>
                  <a:ext uri="{0D108BD9-81ED-4DB2-BD59-A6C34878D82A}">
                    <a16:rowId xmlns="" xmlns:a16="http://schemas.microsoft.com/office/drawing/2014/main" val="3758944066"/>
                  </a:ext>
                </a:extLst>
              </a:tr>
              <a:tr h="370840">
                <a:tc>
                  <a:txBody>
                    <a:bodyPr/>
                    <a:lstStyle/>
                    <a:p>
                      <a:r>
                        <a:rPr lang="ru-RU" dirty="0"/>
                        <a:t>Основные характеристики муниципального образования</a:t>
                      </a:r>
                    </a:p>
                  </a:txBody>
                  <a:tcPr/>
                </a:tc>
                <a:tc>
                  <a:txBody>
                    <a:bodyPr/>
                    <a:lstStyle/>
                    <a:p>
                      <a:r>
                        <a:rPr lang="ru-RU" dirty="0"/>
                        <a:t>3</a:t>
                      </a:r>
                    </a:p>
                  </a:txBody>
                  <a:tcPr/>
                </a:tc>
                <a:extLst>
                  <a:ext uri="{0D108BD9-81ED-4DB2-BD59-A6C34878D82A}">
                    <a16:rowId xmlns="" xmlns:a16="http://schemas.microsoft.com/office/drawing/2014/main" val="1004660002"/>
                  </a:ext>
                </a:extLst>
              </a:tr>
              <a:tr h="370840">
                <a:tc>
                  <a:txBody>
                    <a:bodyPr/>
                    <a:lstStyle/>
                    <a:p>
                      <a:r>
                        <a:rPr lang="ru-RU" dirty="0"/>
                        <a:t>Показатели социально-экономического развития</a:t>
                      </a:r>
                    </a:p>
                  </a:txBody>
                  <a:tcPr/>
                </a:tc>
                <a:tc>
                  <a:txBody>
                    <a:bodyPr/>
                    <a:lstStyle/>
                    <a:p>
                      <a:r>
                        <a:rPr lang="ru-RU" dirty="0"/>
                        <a:t>4</a:t>
                      </a:r>
                    </a:p>
                  </a:txBody>
                  <a:tcPr/>
                </a:tc>
                <a:extLst>
                  <a:ext uri="{0D108BD9-81ED-4DB2-BD59-A6C34878D82A}">
                    <a16:rowId xmlns="" xmlns:a16="http://schemas.microsoft.com/office/drawing/2014/main" val="1584746867"/>
                  </a:ext>
                </a:extLst>
              </a:tr>
              <a:tr h="370840">
                <a:tc>
                  <a:txBody>
                    <a:bodyPr/>
                    <a:lstStyle/>
                    <a:p>
                      <a:r>
                        <a:rPr lang="ru-RU" dirty="0"/>
                        <a:t>Приоритетные направления бюджетной политики</a:t>
                      </a:r>
                    </a:p>
                  </a:txBody>
                  <a:tcPr/>
                </a:tc>
                <a:tc>
                  <a:txBody>
                    <a:bodyPr/>
                    <a:lstStyle/>
                    <a:p>
                      <a:r>
                        <a:rPr lang="ru-RU" dirty="0"/>
                        <a:t>5</a:t>
                      </a:r>
                    </a:p>
                  </a:txBody>
                  <a:tcPr/>
                </a:tc>
                <a:extLst>
                  <a:ext uri="{0D108BD9-81ED-4DB2-BD59-A6C34878D82A}">
                    <a16:rowId xmlns="" xmlns:a16="http://schemas.microsoft.com/office/drawing/2014/main" val="2481795504"/>
                  </a:ext>
                </a:extLst>
              </a:tr>
              <a:tr h="370840">
                <a:tc>
                  <a:txBody>
                    <a:bodyPr/>
                    <a:lstStyle/>
                    <a:p>
                      <a:r>
                        <a:rPr lang="ru-RU" dirty="0"/>
                        <a:t>Основные характеристики бюджета</a:t>
                      </a:r>
                    </a:p>
                  </a:txBody>
                  <a:tcPr/>
                </a:tc>
                <a:tc>
                  <a:txBody>
                    <a:bodyPr/>
                    <a:lstStyle/>
                    <a:p>
                      <a:r>
                        <a:rPr lang="ru-RU" dirty="0"/>
                        <a:t>6</a:t>
                      </a:r>
                    </a:p>
                  </a:txBody>
                  <a:tcPr/>
                </a:tc>
                <a:extLst>
                  <a:ext uri="{0D108BD9-81ED-4DB2-BD59-A6C34878D82A}">
                    <a16:rowId xmlns="" xmlns:a16="http://schemas.microsoft.com/office/drawing/2014/main" val="781364994"/>
                  </a:ext>
                </a:extLst>
              </a:tr>
              <a:tr h="370840">
                <a:tc>
                  <a:txBody>
                    <a:bodyPr/>
                    <a:lstStyle/>
                    <a:p>
                      <a:r>
                        <a:rPr lang="ru-RU" dirty="0"/>
                        <a:t>Доходы бюджета</a:t>
                      </a:r>
                    </a:p>
                  </a:txBody>
                  <a:tcPr/>
                </a:tc>
                <a:tc>
                  <a:txBody>
                    <a:bodyPr/>
                    <a:lstStyle/>
                    <a:p>
                      <a:r>
                        <a:rPr lang="ru-RU" dirty="0"/>
                        <a:t>7</a:t>
                      </a:r>
                    </a:p>
                  </a:txBody>
                  <a:tcPr/>
                </a:tc>
                <a:extLst>
                  <a:ext uri="{0D108BD9-81ED-4DB2-BD59-A6C34878D82A}">
                    <a16:rowId xmlns="" xmlns:a16="http://schemas.microsoft.com/office/drawing/2014/main" val="224788961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dirty="0"/>
                        <a:t>Межбюджетные трансферты</a:t>
                      </a:r>
                    </a:p>
                  </a:txBody>
                  <a:tcPr/>
                </a:tc>
                <a:tc>
                  <a:txBody>
                    <a:bodyPr/>
                    <a:lstStyle/>
                    <a:p>
                      <a:r>
                        <a:rPr lang="ru-RU" dirty="0"/>
                        <a:t>8</a:t>
                      </a:r>
                    </a:p>
                  </a:txBody>
                  <a:tcPr/>
                </a:tc>
                <a:extLst>
                  <a:ext uri="{0D108BD9-81ED-4DB2-BD59-A6C34878D82A}">
                    <a16:rowId xmlns="" xmlns:a16="http://schemas.microsoft.com/office/drawing/2014/main" val="751044907"/>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dirty="0"/>
                        <a:t>Расходы бюджета</a:t>
                      </a:r>
                    </a:p>
                  </a:txBody>
                  <a:tcPr/>
                </a:tc>
                <a:tc>
                  <a:txBody>
                    <a:bodyPr/>
                    <a:lstStyle/>
                    <a:p>
                      <a:r>
                        <a:rPr lang="ru-RU" dirty="0"/>
                        <a:t>9-14</a:t>
                      </a:r>
                    </a:p>
                  </a:txBody>
                  <a:tcPr/>
                </a:tc>
                <a:extLst>
                  <a:ext uri="{0D108BD9-81ED-4DB2-BD59-A6C34878D82A}">
                    <a16:rowId xmlns="" xmlns:a16="http://schemas.microsoft.com/office/drawing/2014/main" val="928243784"/>
                  </a:ext>
                </a:extLst>
              </a:tr>
              <a:tr h="370840">
                <a:tc>
                  <a:txBody>
                    <a:bodyPr/>
                    <a:lstStyle/>
                    <a:p>
                      <a:r>
                        <a:rPr lang="ru-RU" dirty="0"/>
                        <a:t>Глоссарий</a:t>
                      </a:r>
                    </a:p>
                  </a:txBody>
                  <a:tcPr/>
                </a:tc>
                <a:tc>
                  <a:txBody>
                    <a:bodyPr/>
                    <a:lstStyle/>
                    <a:p>
                      <a:r>
                        <a:rPr lang="ru-RU" dirty="0"/>
                        <a:t>15</a:t>
                      </a:r>
                    </a:p>
                  </a:txBody>
                  <a:tcPr/>
                </a:tc>
                <a:extLst>
                  <a:ext uri="{0D108BD9-81ED-4DB2-BD59-A6C34878D82A}">
                    <a16:rowId xmlns="" xmlns:a16="http://schemas.microsoft.com/office/drawing/2014/main" val="4178695015"/>
                  </a:ext>
                </a:extLst>
              </a:tr>
              <a:tr h="370840">
                <a:tc>
                  <a:txBody>
                    <a:bodyPr/>
                    <a:lstStyle/>
                    <a:p>
                      <a:r>
                        <a:rPr lang="ru-RU" dirty="0"/>
                        <a:t>Контактная информация</a:t>
                      </a:r>
                    </a:p>
                  </a:txBody>
                  <a:tcPr/>
                </a:tc>
                <a:tc>
                  <a:txBody>
                    <a:bodyPr/>
                    <a:lstStyle/>
                    <a:p>
                      <a:r>
                        <a:rPr lang="ru-RU" dirty="0"/>
                        <a:t>16</a:t>
                      </a:r>
                    </a:p>
                  </a:txBody>
                  <a:tcPr/>
                </a:tc>
                <a:extLst>
                  <a:ext uri="{0D108BD9-81ED-4DB2-BD59-A6C34878D82A}">
                    <a16:rowId xmlns="" xmlns:a16="http://schemas.microsoft.com/office/drawing/2014/main" val="3004037935"/>
                  </a:ext>
                </a:extLst>
              </a:tr>
            </a:tbl>
          </a:graphicData>
        </a:graphic>
      </p:graphicFrame>
    </p:spTree>
    <p:extLst>
      <p:ext uri="{BB962C8B-B14F-4D97-AF65-F5344CB8AC3E}">
        <p14:creationId xmlns:p14="http://schemas.microsoft.com/office/powerpoint/2010/main" val="3256952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 xmlns:a16="http://schemas.microsoft.com/office/drawing/2014/main" id="{3AF91D32-FB19-4F82-8A93-6E4F7600ECDA}"/>
              </a:ext>
            </a:extLst>
          </p:cNvPr>
          <p:cNvSpPr>
            <a:spLocks noGrp="1"/>
          </p:cNvSpPr>
          <p:nvPr>
            <p:ph type="title"/>
          </p:nvPr>
        </p:nvSpPr>
        <p:spPr>
          <a:xfrm>
            <a:off x="2070101" y="180975"/>
            <a:ext cx="6210300" cy="1724025"/>
          </a:xfrm>
        </p:spPr>
        <p:txBody>
          <a:bodyPr>
            <a:noAutofit/>
          </a:bodyPr>
          <a:lstStyle/>
          <a:p>
            <a:r>
              <a:rPr lang="ru-RU" sz="2800" dirty="0"/>
              <a:t>Основные характеристики муниципального образования поселок </a:t>
            </a:r>
            <a:r>
              <a:rPr lang="ru-RU" sz="2800" dirty="0" smtClean="0"/>
              <a:t>Александровская</a:t>
            </a:r>
            <a:endParaRPr lang="ru-RU" sz="2800" dirty="0"/>
          </a:p>
        </p:txBody>
      </p:sp>
      <p:sp>
        <p:nvSpPr>
          <p:cNvPr id="4" name="Объект 3" descr="Муниципальный Совет&#10;">
            <a:extLst>
              <a:ext uri="{FF2B5EF4-FFF2-40B4-BE49-F238E27FC236}">
                <a16:creationId xmlns="" xmlns:a16="http://schemas.microsoft.com/office/drawing/2014/main" id="{5DDACFA8-8DF9-493A-A604-39BD61FC8E38}"/>
              </a:ext>
            </a:extLst>
          </p:cNvPr>
          <p:cNvSpPr>
            <a:spLocks noGrp="1"/>
          </p:cNvSpPr>
          <p:nvPr>
            <p:ph idx="1"/>
          </p:nvPr>
        </p:nvSpPr>
        <p:spPr>
          <a:xfrm>
            <a:off x="667657" y="2046514"/>
            <a:ext cx="11105243" cy="4417786"/>
          </a:xfrm>
        </p:spPr>
        <p:txBody>
          <a:bodyPr>
            <a:noAutofit/>
          </a:bodyPr>
          <a:lstStyle/>
          <a:p>
            <a:pPr marL="0" indent="0">
              <a:buNone/>
            </a:pPr>
            <a:r>
              <a:rPr lang="ru-RU" sz="1630" dirty="0"/>
              <a:t>Поселок Александровская ведет свою историю от одноимённой деревни, образованной в последней четверти XVIII века путём переселения части </a:t>
            </a:r>
            <a:r>
              <a:rPr lang="ru-RU" sz="1630" dirty="0" smtClean="0"/>
              <a:t>жителей </a:t>
            </a:r>
            <a:r>
              <a:rPr lang="ru-RU" sz="1630" dirty="0"/>
              <a:t>с переносом части </a:t>
            </a:r>
            <a:r>
              <a:rPr lang="ru-RU" sz="1630" dirty="0" smtClean="0"/>
              <a:t>построек </a:t>
            </a:r>
            <a:r>
              <a:rPr lang="ru-RU" sz="1630" dirty="0"/>
              <a:t>из деревни Кузьмино во время строительства Александровского дворца. В апреле 1959 года был образован рабочий поселок Александровская, объединивший населенные пункты у станции Александровская и Редкое Кузьмино. В </a:t>
            </a:r>
            <a:r>
              <a:rPr lang="ru-RU" sz="1630" dirty="0" smtClean="0"/>
              <a:t>2020 </a:t>
            </a:r>
            <a:r>
              <a:rPr lang="ru-RU" sz="1630" dirty="0"/>
              <a:t>году поселку исполнилось </a:t>
            </a:r>
            <a:r>
              <a:rPr lang="ru-RU" sz="1630" dirty="0" smtClean="0"/>
              <a:t>225 лет.</a:t>
            </a:r>
            <a:endParaRPr lang="ru-RU" sz="1630" dirty="0"/>
          </a:p>
          <a:p>
            <a:pPr marL="0" indent="0">
              <a:buNone/>
            </a:pPr>
            <a:r>
              <a:rPr lang="ru-RU" sz="1630" dirty="0"/>
              <a:t>В 1997 году Законом Санкт-Петербурга определены 111 территориальных единиц (муниципальных образований) в Санкт-Петербурге, в границах которых в настоящее время осуществляется местное самоуправление. Поселок Александровская в своих административных границах становится внутригородским муниципальным образование города федерального значения Санкт-Петербурга, входит в состав Пушкинского района. Площадь муниципального образования составляет 476,9 га. Поселок Александровская граничит с городом Пушкин на юге и поселком </a:t>
            </a:r>
            <a:r>
              <a:rPr lang="ru-RU" sz="1630" dirty="0" err="1"/>
              <a:t>Шушары</a:t>
            </a:r>
            <a:r>
              <a:rPr lang="ru-RU" sz="1630" dirty="0"/>
              <a:t> на севере, непосредственно примыкает к  Александровскому и </a:t>
            </a:r>
            <a:r>
              <a:rPr lang="ru-RU" sz="1630" dirty="0" err="1"/>
              <a:t>Баболовскому</a:t>
            </a:r>
            <a:r>
              <a:rPr lang="ru-RU" sz="1630" dirty="0"/>
              <a:t> паркам. Согласно данным </a:t>
            </a:r>
            <a:r>
              <a:rPr lang="ru-RU" sz="1630" dirty="0" smtClean="0"/>
              <a:t>статистики, </a:t>
            </a:r>
            <a:r>
              <a:rPr lang="ru-RU" sz="1630" dirty="0"/>
              <a:t>на территории муниципального образования проживает </a:t>
            </a:r>
            <a:r>
              <a:rPr lang="ru-RU" sz="1630" dirty="0" smtClean="0"/>
              <a:t>2800</a:t>
            </a:r>
            <a:r>
              <a:rPr lang="ru-RU" sz="1630" dirty="0"/>
              <a:t> человек, однако в летний период  реальное количество жителей гораздо </a:t>
            </a:r>
            <a:r>
              <a:rPr lang="ru-RU" sz="1630" dirty="0" smtClean="0"/>
              <a:t>выше -  </a:t>
            </a:r>
            <a:r>
              <a:rPr lang="ru-RU" sz="1630" dirty="0"/>
              <a:t>в Александровской много дачных участков, загородных домов и коттеджей. </a:t>
            </a:r>
          </a:p>
          <a:p>
            <a:pPr marL="0" indent="0">
              <a:buNone/>
            </a:pPr>
            <a:r>
              <a:rPr lang="ru-RU" sz="1630" dirty="0"/>
              <a:t>Органами местного самоуправления муниципального образования являются: </a:t>
            </a:r>
          </a:p>
          <a:p>
            <a:pPr>
              <a:spcBef>
                <a:spcPts val="0"/>
              </a:spcBef>
              <a:buFont typeface="Arial" panose="020B0604020202020204" pitchFamily="34" charset="0"/>
              <a:buChar char="•"/>
            </a:pPr>
            <a:r>
              <a:rPr lang="ru-RU" sz="1630" dirty="0"/>
              <a:t>Муниципальный Совет – представительный орган, </a:t>
            </a:r>
          </a:p>
          <a:p>
            <a:pPr>
              <a:spcBef>
                <a:spcPts val="0"/>
              </a:spcBef>
              <a:buFont typeface="Arial" panose="020B0604020202020204" pitchFamily="34" charset="0"/>
              <a:buChar char="•"/>
            </a:pPr>
            <a:r>
              <a:rPr lang="ru-RU" sz="1630" dirty="0"/>
              <a:t>Глава муниципального образования, избираемый из числа депутатов Муниципального совета,</a:t>
            </a:r>
          </a:p>
          <a:p>
            <a:pPr>
              <a:spcBef>
                <a:spcPts val="0"/>
              </a:spcBef>
              <a:buFont typeface="Arial" panose="020B0604020202020204" pitchFamily="34" charset="0"/>
              <a:buChar char="•"/>
            </a:pPr>
            <a:r>
              <a:rPr lang="ru-RU" sz="1630" dirty="0"/>
              <a:t>Местная администрация – исполнительно-распорядительный орган.</a:t>
            </a:r>
          </a:p>
        </p:txBody>
      </p:sp>
      <p:pic>
        <p:nvPicPr>
          <p:cNvPr id="5" name="Рисунок 4">
            <a:extLst>
              <a:ext uri="{FF2B5EF4-FFF2-40B4-BE49-F238E27FC236}">
                <a16:creationId xmlns="" xmlns:a16="http://schemas.microsoft.com/office/drawing/2014/main" id="{37D4277A-E285-4EB5-B0FB-667728AEA223}"/>
              </a:ext>
            </a:extLst>
          </p:cNvPr>
          <p:cNvPicPr>
            <a:picLocks noChangeAspect="1"/>
          </p:cNvPicPr>
          <p:nvPr/>
        </p:nvPicPr>
        <p:blipFill>
          <a:blip r:embed="rId2"/>
          <a:stretch>
            <a:fillRect/>
          </a:stretch>
        </p:blipFill>
        <p:spPr>
          <a:xfrm>
            <a:off x="8686800" y="180975"/>
            <a:ext cx="3086100" cy="1724025"/>
          </a:xfrm>
          <a:prstGeom prst="rect">
            <a:avLst/>
          </a:prstGeom>
        </p:spPr>
      </p:pic>
    </p:spTree>
    <p:extLst>
      <p:ext uri="{BB962C8B-B14F-4D97-AF65-F5344CB8AC3E}">
        <p14:creationId xmlns:p14="http://schemas.microsoft.com/office/powerpoint/2010/main" val="449919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3A0282B-329B-43D8-8E04-EB3590321AFE}"/>
              </a:ext>
            </a:extLst>
          </p:cNvPr>
          <p:cNvSpPr>
            <a:spLocks noGrp="1"/>
          </p:cNvSpPr>
          <p:nvPr>
            <p:ph type="title"/>
          </p:nvPr>
        </p:nvSpPr>
        <p:spPr>
          <a:xfrm>
            <a:off x="1828801" y="101600"/>
            <a:ext cx="9675812" cy="436880"/>
          </a:xfrm>
        </p:spPr>
        <p:txBody>
          <a:bodyPr>
            <a:normAutofit fontScale="90000"/>
          </a:bodyPr>
          <a:lstStyle/>
          <a:p>
            <a:r>
              <a:rPr lang="ru-RU" sz="2800" dirty="0"/>
              <a:t>Показатели социально-экономического развития       </a:t>
            </a:r>
            <a:r>
              <a:rPr lang="ru-RU" sz="1300" dirty="0" err="1"/>
              <a:t>тыс.руб</a:t>
            </a:r>
            <a:r>
              <a:rPr lang="ru-RU" sz="1300" dirty="0"/>
              <a:t>.</a:t>
            </a:r>
          </a:p>
        </p:txBody>
      </p:sp>
      <p:graphicFrame>
        <p:nvGraphicFramePr>
          <p:cNvPr id="9" name="Таблица 8">
            <a:extLst>
              <a:ext uri="{FF2B5EF4-FFF2-40B4-BE49-F238E27FC236}">
                <a16:creationId xmlns="" xmlns:a16="http://schemas.microsoft.com/office/drawing/2014/main" id="{A4AF2032-A6FB-41B2-8916-57B0853369D7}"/>
              </a:ext>
            </a:extLst>
          </p:cNvPr>
          <p:cNvGraphicFramePr>
            <a:graphicFrameLocks noGrp="1"/>
          </p:cNvGraphicFramePr>
          <p:nvPr>
            <p:extLst>
              <p:ext uri="{D42A27DB-BD31-4B8C-83A1-F6EECF244321}">
                <p14:modId xmlns:p14="http://schemas.microsoft.com/office/powerpoint/2010/main" val="3171238289"/>
              </p:ext>
            </p:extLst>
          </p:nvPr>
        </p:nvGraphicFramePr>
        <p:xfrm>
          <a:off x="783772" y="769257"/>
          <a:ext cx="11234057" cy="5751810"/>
        </p:xfrm>
        <a:graphic>
          <a:graphicData uri="http://schemas.openxmlformats.org/drawingml/2006/table">
            <a:tbl>
              <a:tblPr firstRow="1" firstCol="1" bandRow="1"/>
              <a:tblGrid>
                <a:gridCol w="7476309">
                  <a:extLst>
                    <a:ext uri="{9D8B030D-6E8A-4147-A177-3AD203B41FA5}">
                      <a16:colId xmlns="" xmlns:a16="http://schemas.microsoft.com/office/drawing/2014/main" val="2956945655"/>
                    </a:ext>
                  </a:extLst>
                </a:gridCol>
                <a:gridCol w="883920">
                  <a:extLst>
                    <a:ext uri="{9D8B030D-6E8A-4147-A177-3AD203B41FA5}">
                      <a16:colId xmlns="" xmlns:a16="http://schemas.microsoft.com/office/drawing/2014/main" val="232104891"/>
                    </a:ext>
                  </a:extLst>
                </a:gridCol>
                <a:gridCol w="853440">
                  <a:extLst>
                    <a:ext uri="{9D8B030D-6E8A-4147-A177-3AD203B41FA5}">
                      <a16:colId xmlns="" xmlns:a16="http://schemas.microsoft.com/office/drawing/2014/main" val="3330330045"/>
                    </a:ext>
                  </a:extLst>
                </a:gridCol>
                <a:gridCol w="802640">
                  <a:extLst>
                    <a:ext uri="{9D8B030D-6E8A-4147-A177-3AD203B41FA5}">
                      <a16:colId xmlns="" xmlns:a16="http://schemas.microsoft.com/office/drawing/2014/main" val="2072149528"/>
                    </a:ext>
                  </a:extLst>
                </a:gridCol>
                <a:gridCol w="1217748">
                  <a:extLst>
                    <a:ext uri="{9D8B030D-6E8A-4147-A177-3AD203B41FA5}">
                      <a16:colId xmlns="" xmlns:a16="http://schemas.microsoft.com/office/drawing/2014/main" val="2914635327"/>
                    </a:ext>
                  </a:extLst>
                </a:gridCol>
              </a:tblGrid>
              <a:tr h="264043">
                <a:tc>
                  <a:txBody>
                    <a:bodyPr/>
                    <a:lstStyle/>
                    <a:p>
                      <a:pPr marL="92075" indent="0" algn="ctr">
                        <a:lnSpc>
                          <a:spcPct val="115000"/>
                        </a:lnSpc>
                        <a:spcAft>
                          <a:spcPts val="0"/>
                        </a:spcAft>
                      </a:pPr>
                      <a:r>
                        <a:rPr lang="ru-RU" sz="1400" b="1" i="1" dirty="0">
                          <a:effectLst/>
                          <a:latin typeface="Times New Roman" panose="02020603050405020304" pitchFamily="18" charset="0"/>
                          <a:ea typeface="Calibri" panose="020F0502020204030204" pitchFamily="34" charset="0"/>
                        </a:rPr>
                        <a:t>Показатели</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b="1" i="1" dirty="0" smtClean="0">
                          <a:effectLst/>
                          <a:latin typeface="Times New Roman" panose="02020603050405020304" pitchFamily="18" charset="0"/>
                          <a:ea typeface="Calibri" panose="020F0502020204030204" pitchFamily="34" charset="0"/>
                        </a:rPr>
                        <a:t>2018</a:t>
                      </a:r>
                      <a:endParaRPr lang="ru-RU" sz="1400" b="1" i="1"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b="1" i="1" dirty="0" smtClean="0">
                          <a:effectLst/>
                          <a:latin typeface="Times New Roman" panose="02020603050405020304" pitchFamily="18" charset="0"/>
                          <a:ea typeface="Calibri" panose="020F0502020204030204" pitchFamily="34" charset="0"/>
                        </a:rPr>
                        <a:t>2019</a:t>
                      </a:r>
                      <a:endParaRPr lang="ru-RU" sz="1400" b="1" i="1"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b="1" i="1" dirty="0" smtClean="0">
                          <a:effectLst/>
                          <a:latin typeface="Times New Roman" panose="02020603050405020304" pitchFamily="18" charset="0"/>
                          <a:ea typeface="Calibri" panose="020F0502020204030204" pitchFamily="34" charset="0"/>
                        </a:rPr>
                        <a:t>2020</a:t>
                      </a:r>
                      <a:endParaRPr lang="ru-RU" sz="1400" b="1" i="1"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b="1" i="1" dirty="0">
                          <a:effectLst/>
                          <a:latin typeface="Times New Roman" panose="02020603050405020304" pitchFamily="18" charset="0"/>
                          <a:ea typeface="Calibri" panose="020F0502020204030204" pitchFamily="34" charset="0"/>
                        </a:rPr>
                        <a:t>Прогноз </a:t>
                      </a:r>
                      <a:r>
                        <a:rPr lang="ru-RU" sz="1400" b="1" i="1" dirty="0" smtClean="0">
                          <a:effectLst/>
                          <a:latin typeface="Times New Roman" panose="02020603050405020304" pitchFamily="18" charset="0"/>
                          <a:ea typeface="Calibri" panose="020F0502020204030204" pitchFamily="34" charset="0"/>
                        </a:rPr>
                        <a:t>2021</a:t>
                      </a:r>
                      <a:endParaRPr lang="ru-RU" sz="1400" b="1" i="1"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72219152"/>
                  </a:ext>
                </a:extLst>
              </a:tr>
              <a:tr h="472568">
                <a:tc>
                  <a:txBody>
                    <a:bodyPr/>
                    <a:lstStyle/>
                    <a:p>
                      <a:pPr algn="just">
                        <a:spcAft>
                          <a:spcPts val="0"/>
                        </a:spcAft>
                      </a:pPr>
                      <a:r>
                        <a:rPr lang="ru-RU" sz="1400" dirty="0">
                          <a:effectLst/>
                          <a:latin typeface="Times New Roman" panose="02020603050405020304" pitchFamily="18" charset="0"/>
                          <a:ea typeface="Times New Roman" panose="02020603050405020304" pitchFamily="18" charset="0"/>
                        </a:rPr>
                        <a:t>Доходы местного бюджета, всего</a:t>
                      </a:r>
                    </a:p>
                    <a:p>
                      <a:pPr indent="201930" algn="just">
                        <a:spcAft>
                          <a:spcPts val="0"/>
                        </a:spcAft>
                      </a:pPr>
                      <a:r>
                        <a:rPr lang="ru-RU" sz="1400" dirty="0">
                          <a:effectLst/>
                          <a:latin typeface="Times New Roman" panose="02020603050405020304" pitchFamily="18" charset="0"/>
                          <a:ea typeface="Times New Roman" panose="02020603050405020304" pitchFamily="18" charset="0"/>
                        </a:rPr>
                        <a:t>В том числе:</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67728</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67311</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61849</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69881</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52720988"/>
                  </a:ext>
                </a:extLst>
              </a:tr>
              <a:tr h="231492">
                <a:tc>
                  <a:txBody>
                    <a:bodyPr/>
                    <a:lstStyle/>
                    <a:p>
                      <a:pPr indent="201930" algn="just">
                        <a:spcAft>
                          <a:spcPts val="0"/>
                        </a:spcAft>
                      </a:pPr>
                      <a:r>
                        <a:rPr lang="ru-RU" sz="1400" dirty="0">
                          <a:effectLst/>
                          <a:latin typeface="Times New Roman" panose="02020603050405020304" pitchFamily="18" charset="0"/>
                          <a:ea typeface="Times New Roman" panose="02020603050405020304" pitchFamily="18" charset="0"/>
                        </a:rPr>
                        <a:t>Налоговые  и неналоговые доходы</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19063</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31052</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27459</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3268</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33366438"/>
                  </a:ext>
                </a:extLst>
              </a:tr>
              <a:tr h="265381">
                <a:tc>
                  <a:txBody>
                    <a:bodyPr/>
                    <a:lstStyle/>
                    <a:p>
                      <a:pPr indent="201930" algn="just">
                        <a:spcAft>
                          <a:spcPts val="0"/>
                        </a:spcAft>
                      </a:pPr>
                      <a:r>
                        <a:rPr lang="ru-RU" sz="1400" dirty="0">
                          <a:effectLst/>
                          <a:latin typeface="Times New Roman" panose="02020603050405020304" pitchFamily="18" charset="0"/>
                          <a:ea typeface="Times New Roman" panose="02020603050405020304" pitchFamily="18" charset="0"/>
                        </a:rPr>
                        <a:t>Безвозмездные поступления</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48665</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36259</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34389</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66613</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600349457"/>
                  </a:ext>
                </a:extLst>
              </a:tr>
              <a:tr h="472568">
                <a:tc>
                  <a:txBody>
                    <a:bodyPr/>
                    <a:lstStyle/>
                    <a:p>
                      <a:pPr algn="just">
                        <a:spcAft>
                          <a:spcPts val="0"/>
                        </a:spcAft>
                      </a:pPr>
                      <a:r>
                        <a:rPr lang="ru-RU" sz="1400" dirty="0">
                          <a:effectLst/>
                          <a:latin typeface="Times New Roman" panose="02020603050405020304" pitchFamily="18" charset="0"/>
                          <a:ea typeface="Times New Roman" panose="02020603050405020304" pitchFamily="18" charset="0"/>
                        </a:rPr>
                        <a:t>Расходы местного бюджета, всего</a:t>
                      </a:r>
                    </a:p>
                    <a:p>
                      <a:pPr indent="201930" algn="just">
                        <a:spcAft>
                          <a:spcPts val="0"/>
                        </a:spcAft>
                      </a:pPr>
                      <a:r>
                        <a:rPr lang="ru-RU" sz="1400" dirty="0">
                          <a:effectLst/>
                          <a:latin typeface="Times New Roman" panose="02020603050405020304" pitchFamily="18" charset="0"/>
                          <a:ea typeface="Times New Roman" panose="02020603050405020304" pitchFamily="18" charset="0"/>
                        </a:rPr>
                        <a:t>В том числе</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40192</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57035</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58103</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134150</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16999839"/>
                  </a:ext>
                </a:extLst>
              </a:tr>
              <a:tr h="227251">
                <a:tc>
                  <a:txBody>
                    <a:bodyPr/>
                    <a:lstStyle/>
                    <a:p>
                      <a:pPr indent="201930" algn="just">
                        <a:spcAft>
                          <a:spcPts val="0"/>
                        </a:spcAft>
                      </a:pPr>
                      <a:r>
                        <a:rPr lang="ru-RU" sz="1400" dirty="0" smtClean="0">
                          <a:effectLst/>
                          <a:latin typeface="Times New Roman" panose="02020603050405020304" pitchFamily="18" charset="0"/>
                          <a:ea typeface="Times New Roman" panose="02020603050405020304" pitchFamily="18" charset="0"/>
                        </a:rPr>
                        <a:t>Ремонт </a:t>
                      </a:r>
                      <a:r>
                        <a:rPr lang="ru-RU" sz="1400" dirty="0">
                          <a:effectLst/>
                          <a:latin typeface="Times New Roman" panose="02020603050405020304" pitchFamily="18" charset="0"/>
                          <a:ea typeface="Times New Roman" panose="02020603050405020304" pitchFamily="18" charset="0"/>
                        </a:rPr>
                        <a:t>и содержание дорог</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9379</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24954</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23986</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21772</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91882299"/>
                  </a:ext>
                </a:extLst>
              </a:tr>
              <a:tr h="223520">
                <a:tc>
                  <a:txBody>
                    <a:bodyPr/>
                    <a:lstStyle/>
                    <a:p>
                      <a:pPr indent="201930" algn="just">
                        <a:spcAft>
                          <a:spcPts val="0"/>
                        </a:spcAft>
                      </a:pPr>
                      <a:r>
                        <a:rPr lang="ru-RU" sz="1400" dirty="0">
                          <a:effectLst/>
                          <a:latin typeface="Times New Roman" panose="02020603050405020304" pitchFamily="18" charset="0"/>
                          <a:ea typeface="Times New Roman" panose="02020603050405020304" pitchFamily="18" charset="0"/>
                        </a:rPr>
                        <a:t>Благоустройство территории посёлка</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15600</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16258</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19552</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89853</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987238412"/>
                  </a:ext>
                </a:extLst>
              </a:tr>
              <a:tr h="314834">
                <a:tc>
                  <a:txBody>
                    <a:bodyPr/>
                    <a:lstStyle/>
                    <a:p>
                      <a:pPr marL="84138" indent="0">
                        <a:lnSpc>
                          <a:spcPct val="115000"/>
                        </a:lnSpc>
                        <a:spcAft>
                          <a:spcPts val="0"/>
                        </a:spcAft>
                      </a:pPr>
                      <a:r>
                        <a:rPr lang="ru-RU" sz="1400" dirty="0">
                          <a:effectLst/>
                          <a:latin typeface="Times New Roman" panose="02020603050405020304" pitchFamily="18" charset="0"/>
                          <a:ea typeface="Calibri" panose="020F0502020204030204" pitchFamily="34" charset="0"/>
                        </a:rPr>
                        <a:t>Сумма средств бюджета, направленная на благоустройство, в расчете на одного жителя</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5,7</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5,9</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7,0</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32,2</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449514197"/>
                  </a:ext>
                </a:extLst>
              </a:tr>
              <a:tr h="237106">
                <a:tc>
                  <a:txBody>
                    <a:bodyPr/>
                    <a:lstStyle/>
                    <a:p>
                      <a:pPr marL="457200" indent="201930">
                        <a:lnSpc>
                          <a:spcPct val="115000"/>
                        </a:lnSpc>
                        <a:spcAft>
                          <a:spcPts val="0"/>
                        </a:spcAft>
                      </a:pPr>
                      <a:r>
                        <a:rPr lang="ru-RU" sz="1400" dirty="0">
                          <a:effectLst/>
                          <a:latin typeface="Times New Roman" panose="02020603050405020304" pitchFamily="18" charset="0"/>
                          <a:ea typeface="Calibri" panose="020F0502020204030204" pitchFamily="34" charset="0"/>
                        </a:rPr>
                        <a:t>Работа с детьми и молодежью по направлениям:</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ru-RU" sz="1400" dirty="0">
                          <a:effectLst/>
                          <a:latin typeface="Times New Roman" panose="02020603050405020304" pitchFamily="18" charset="0"/>
                          <a:ea typeface="Calibri" panose="020F0502020204030204" pitchFamily="34" charset="0"/>
                        </a:rPr>
                        <a:t> </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623451155"/>
                  </a:ext>
                </a:extLst>
              </a:tr>
              <a:tr h="237106">
                <a:tc>
                  <a:txBody>
                    <a:bodyPr/>
                    <a:lstStyle/>
                    <a:p>
                      <a:pPr marL="342900" lvl="0" indent="-342900" algn="just">
                        <a:spcAft>
                          <a:spcPts val="0"/>
                        </a:spcAft>
                        <a:buFont typeface="Wingdings" panose="05000000000000000000" pitchFamily="2" charset="2"/>
                        <a:buChar char="Ø"/>
                      </a:pPr>
                      <a:r>
                        <a:rPr lang="ru-RU" sz="1400" dirty="0">
                          <a:effectLst/>
                          <a:latin typeface="Times New Roman" panose="02020603050405020304" pitchFamily="18" charset="0"/>
                          <a:ea typeface="Times New Roman" panose="02020603050405020304" pitchFamily="18" charset="0"/>
                        </a:rPr>
                        <a:t>военно-патриотическое воспитание</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95</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100</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181</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110</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001322562"/>
                  </a:ext>
                </a:extLst>
              </a:tr>
              <a:tr h="237106">
                <a:tc>
                  <a:txBody>
                    <a:bodyPr/>
                    <a:lstStyle/>
                    <a:p>
                      <a:pPr marL="342900" lvl="0" indent="-342900" algn="just">
                        <a:spcAft>
                          <a:spcPts val="0"/>
                        </a:spcAft>
                        <a:buFont typeface="Wingdings" panose="05000000000000000000" pitchFamily="2" charset="2"/>
                        <a:buChar char="Ø"/>
                      </a:pPr>
                      <a:r>
                        <a:rPr lang="ru-RU" sz="1400" kern="1200" dirty="0">
                          <a:solidFill>
                            <a:schemeClr val="tx1"/>
                          </a:solidFill>
                          <a:effectLst/>
                          <a:latin typeface="Times New Roman" panose="02020603050405020304" pitchFamily="18" charset="0"/>
                          <a:ea typeface="Times New Roman" panose="02020603050405020304" pitchFamily="18" charset="0"/>
                          <a:cs typeface="+mn-cs"/>
                        </a:rPr>
                        <a:t>профилактика правонарушений</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63</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18</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19</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25</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45321998"/>
                  </a:ext>
                </a:extLst>
              </a:tr>
              <a:tr h="237106">
                <a:tc>
                  <a:txBody>
                    <a:bodyPr/>
                    <a:lstStyle/>
                    <a:p>
                      <a:pPr marL="342900" lvl="0" indent="-342900" algn="just">
                        <a:spcAft>
                          <a:spcPts val="0"/>
                        </a:spcAft>
                        <a:buFont typeface="Wingdings" panose="05000000000000000000" pitchFamily="2" charset="2"/>
                        <a:buChar char="Ø"/>
                      </a:pPr>
                      <a:r>
                        <a:rPr lang="ru-RU" sz="1400" kern="1200" dirty="0">
                          <a:solidFill>
                            <a:schemeClr val="tx1"/>
                          </a:solidFill>
                          <a:effectLst/>
                          <a:latin typeface="Times New Roman" panose="02020603050405020304" pitchFamily="18" charset="0"/>
                          <a:ea typeface="Times New Roman" panose="02020603050405020304" pitchFamily="18" charset="0"/>
                          <a:cs typeface="+mn-cs"/>
                        </a:rPr>
                        <a:t>профилактика терроризма и экстремизма</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90</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109</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119</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130</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600088703"/>
                  </a:ext>
                </a:extLst>
              </a:tr>
              <a:tr h="237106">
                <a:tc>
                  <a:txBody>
                    <a:bodyPr/>
                    <a:lstStyle/>
                    <a:p>
                      <a:pPr marL="285750" lvl="0" indent="-285750" algn="just">
                        <a:spcAft>
                          <a:spcPts val="0"/>
                        </a:spcAft>
                        <a:buFont typeface="Wingdings" panose="05000000000000000000" pitchFamily="2" charset="2"/>
                        <a:buChar char="Ø"/>
                      </a:pPr>
                      <a:r>
                        <a:rPr lang="ru-RU" sz="1400" kern="1200" dirty="0">
                          <a:solidFill>
                            <a:schemeClr val="tx1"/>
                          </a:solidFill>
                          <a:effectLst/>
                          <a:latin typeface="Times New Roman" panose="02020603050405020304" pitchFamily="18" charset="0"/>
                          <a:ea typeface="Times New Roman" panose="02020603050405020304" pitchFamily="18" charset="0"/>
                          <a:cs typeface="+mn-cs"/>
                        </a:rPr>
                        <a:t>меры по предотвращению дорожно-транспортного травматизма</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en-US" sz="1400" dirty="0">
                          <a:effectLst/>
                          <a:latin typeface="Times New Roman" panose="02020603050405020304" pitchFamily="18" charset="0"/>
                          <a:ea typeface="Calibri" panose="020F0502020204030204" pitchFamily="34" charset="0"/>
                        </a:rPr>
                        <a:t>1</a:t>
                      </a:r>
                      <a:r>
                        <a:rPr lang="ru-RU" sz="1400" dirty="0">
                          <a:effectLst/>
                          <a:latin typeface="Times New Roman" panose="02020603050405020304" pitchFamily="18" charset="0"/>
                          <a:ea typeface="Calibri" panose="020F0502020204030204" pitchFamily="34" charset="0"/>
                        </a:rPr>
                        <a:t>40</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148</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162</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170</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127274759"/>
                  </a:ext>
                </a:extLst>
              </a:tr>
              <a:tr h="250894">
                <a:tc>
                  <a:txBody>
                    <a:bodyPr/>
                    <a:lstStyle/>
                    <a:p>
                      <a:pPr marL="285750" indent="-285750" algn="just">
                        <a:spcAft>
                          <a:spcPts val="0"/>
                        </a:spcAft>
                        <a:buSzPct val="100000"/>
                        <a:buFont typeface="Wingdings" panose="05000000000000000000" pitchFamily="2" charset="2"/>
                        <a:buChar char="Ø"/>
                      </a:pPr>
                      <a:r>
                        <a:rPr lang="ru-RU" sz="1400" kern="1200" dirty="0">
                          <a:solidFill>
                            <a:schemeClr val="tx1"/>
                          </a:solidFill>
                          <a:effectLst/>
                          <a:latin typeface="Times New Roman" panose="02020603050405020304" pitchFamily="18" charset="0"/>
                          <a:ea typeface="Times New Roman" panose="02020603050405020304" pitchFamily="18" charset="0"/>
                          <a:cs typeface="+mn-cs"/>
                        </a:rPr>
                        <a:t>профилактика потребления наркотиков и психотропных средств</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54</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59</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65</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14497469"/>
                  </a:ext>
                </a:extLst>
              </a:tr>
              <a:tr h="237106">
                <a:tc>
                  <a:txBody>
                    <a:bodyPr/>
                    <a:lstStyle/>
                    <a:p>
                      <a:pPr marL="285750" indent="-285750" algn="just">
                        <a:spcAft>
                          <a:spcPts val="0"/>
                        </a:spcAft>
                        <a:buFont typeface="Wingdings" panose="05000000000000000000" pitchFamily="2" charset="2"/>
                        <a:buChar char="Ø"/>
                      </a:pPr>
                      <a:r>
                        <a:rPr lang="ru-RU" sz="1400" dirty="0">
                          <a:effectLst/>
                          <a:latin typeface="Times New Roman" panose="02020603050405020304" pitchFamily="18" charset="0"/>
                          <a:ea typeface="Times New Roman" panose="02020603050405020304" pitchFamily="18" charset="0"/>
                        </a:rPr>
                        <a:t>охрана здоровья граждан от воздействия табачного дыма</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22</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24</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30</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306943281"/>
                  </a:ext>
                </a:extLst>
              </a:tr>
              <a:tr h="237106">
                <a:tc>
                  <a:txBody>
                    <a:bodyPr/>
                    <a:lstStyle/>
                    <a:p>
                      <a:pPr marL="285750" indent="-285750" algn="just">
                        <a:spcAft>
                          <a:spcPts val="0"/>
                        </a:spcAft>
                        <a:buFont typeface="Wingdings" panose="05000000000000000000" pitchFamily="2" charset="2"/>
                        <a:buChar char="Ø"/>
                      </a:pPr>
                      <a:r>
                        <a:rPr lang="ru-RU" sz="1400" dirty="0">
                          <a:effectLst/>
                          <a:latin typeface="Times New Roman" panose="02020603050405020304" pitchFamily="18" charset="0"/>
                          <a:ea typeface="Times New Roman" panose="02020603050405020304" pitchFamily="18" charset="0"/>
                        </a:rPr>
                        <a:t>меры на укрепление межнационального согласия</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49</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0</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75</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53161813"/>
                  </a:ext>
                </a:extLst>
              </a:tr>
              <a:tr h="305041">
                <a:tc>
                  <a:txBody>
                    <a:bodyPr/>
                    <a:lstStyle/>
                    <a:p>
                      <a:pPr indent="201930" algn="just">
                        <a:spcAft>
                          <a:spcPts val="0"/>
                        </a:spcAft>
                      </a:pPr>
                      <a:r>
                        <a:rPr lang="ru-RU" sz="1400" dirty="0">
                          <a:effectLst/>
                          <a:latin typeface="Times New Roman" panose="02020603050405020304" pitchFamily="18" charset="0"/>
                          <a:ea typeface="Times New Roman" panose="02020603050405020304" pitchFamily="18" charset="0"/>
                        </a:rPr>
                        <a:t>Праздничные и досуговые мероприятия</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2587</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2704</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881</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3260</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186971368"/>
                  </a:ext>
                </a:extLst>
              </a:tr>
              <a:tr h="294640">
                <a:tc>
                  <a:txBody>
                    <a:bodyPr/>
                    <a:lstStyle/>
                    <a:p>
                      <a:pPr indent="201930" algn="just">
                        <a:spcAft>
                          <a:spcPts val="0"/>
                        </a:spcAft>
                      </a:pPr>
                      <a:r>
                        <a:rPr lang="ru-RU" sz="1400">
                          <a:effectLst/>
                          <a:latin typeface="Times New Roman" panose="02020603050405020304" pitchFamily="18" charset="0"/>
                          <a:ea typeface="Times New Roman" panose="02020603050405020304" pitchFamily="18" charset="0"/>
                        </a:rPr>
                        <a:t>Физкультурно-оздоровительные мероприятия</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200</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350</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0</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1170</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256108611"/>
                  </a:ext>
                </a:extLst>
              </a:tr>
              <a:tr h="294640">
                <a:tc>
                  <a:txBody>
                    <a:bodyPr/>
                    <a:lstStyle/>
                    <a:p>
                      <a:pPr indent="201930" algn="just">
                        <a:spcAft>
                          <a:spcPts val="0"/>
                        </a:spcAft>
                      </a:pPr>
                      <a:r>
                        <a:rPr lang="ru-RU" sz="1400" dirty="0">
                          <a:effectLst/>
                          <a:latin typeface="Times New Roman" panose="02020603050405020304" pitchFamily="18" charset="0"/>
                          <a:ea typeface="Times New Roman" panose="02020603050405020304" pitchFamily="18" charset="0"/>
                        </a:rPr>
                        <a:t>Социальные выплаты семьям с опекаемыми детьми</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2343</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2199</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2377</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2457</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16062441"/>
                  </a:ext>
                </a:extLst>
              </a:tr>
              <a:tr h="448199">
                <a:tc>
                  <a:txBody>
                    <a:bodyPr/>
                    <a:lstStyle/>
                    <a:p>
                      <a:pPr indent="201930" algn="just">
                        <a:spcAft>
                          <a:spcPts val="0"/>
                        </a:spcAft>
                      </a:pPr>
                      <a:r>
                        <a:rPr lang="ru-RU" sz="1400" dirty="0">
                          <a:effectLst/>
                          <a:latin typeface="Times New Roman" panose="02020603050405020304" pitchFamily="18" charset="0"/>
                          <a:ea typeface="Times New Roman" panose="02020603050405020304" pitchFamily="18" charset="0"/>
                        </a:rPr>
                        <a:t>Доля расходов местного бюджета на содержание органов местного самоуправления в общей сумме расходов, %</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20,4</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a:effectLst/>
                          <a:latin typeface="Times New Roman" panose="02020603050405020304" pitchFamily="18" charset="0"/>
                          <a:ea typeface="Calibri" panose="020F0502020204030204" pitchFamily="34" charset="0"/>
                        </a:rPr>
                        <a:t>15,2</a:t>
                      </a: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15,7</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15000"/>
                        </a:lnSpc>
                        <a:spcAft>
                          <a:spcPts val="0"/>
                        </a:spcAft>
                      </a:pPr>
                      <a:r>
                        <a:rPr lang="ru-RU" sz="1400" dirty="0" smtClean="0">
                          <a:effectLst/>
                          <a:latin typeface="Times New Roman" panose="02020603050405020304" pitchFamily="18" charset="0"/>
                          <a:ea typeface="Calibri" panose="020F0502020204030204" pitchFamily="34" charset="0"/>
                        </a:rPr>
                        <a:t>4,1</a:t>
                      </a:r>
                      <a:endParaRPr lang="ru-RU" sz="1400" dirty="0">
                        <a:effectLst/>
                        <a:latin typeface="Times New Roman" panose="02020603050405020304" pitchFamily="18" charset="0"/>
                        <a:ea typeface="Calibri" panose="020F0502020204030204" pitchFamily="34" charset="0"/>
                      </a:endParaRPr>
                    </a:p>
                  </a:txBody>
                  <a:tcPr marL="22002" marR="220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66871370"/>
                  </a:ext>
                </a:extLst>
              </a:tr>
            </a:tbl>
          </a:graphicData>
        </a:graphic>
      </p:graphicFrame>
    </p:spTree>
    <p:extLst>
      <p:ext uri="{BB962C8B-B14F-4D97-AF65-F5344CB8AC3E}">
        <p14:creationId xmlns:p14="http://schemas.microsoft.com/office/powerpoint/2010/main" val="441172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31FF7F1-0D19-4006-A4F3-9F487C5EFAD6}"/>
              </a:ext>
            </a:extLst>
          </p:cNvPr>
          <p:cNvSpPr>
            <a:spLocks noGrp="1"/>
          </p:cNvSpPr>
          <p:nvPr>
            <p:ph type="title"/>
          </p:nvPr>
        </p:nvSpPr>
        <p:spPr>
          <a:xfrm>
            <a:off x="1672389" y="264695"/>
            <a:ext cx="9950116" cy="890337"/>
          </a:xfrm>
        </p:spPr>
        <p:txBody>
          <a:bodyPr>
            <a:normAutofit fontScale="90000"/>
          </a:bodyPr>
          <a:lstStyle/>
          <a:p>
            <a:pPr algn="ctr"/>
            <a:r>
              <a:rPr lang="ru-RU" sz="2700" dirty="0" smtClean="0"/>
              <a:t>Приоритетные </a:t>
            </a:r>
            <a:r>
              <a:rPr lang="ru-RU" sz="2700" dirty="0"/>
              <a:t>направления бюджетной политики муниципального образования в 2019-2021 годах.</a:t>
            </a:r>
            <a:br>
              <a:rPr lang="ru-RU" sz="2700" dirty="0"/>
            </a:br>
            <a:endParaRPr lang="ru-RU" dirty="0"/>
          </a:p>
        </p:txBody>
      </p:sp>
      <p:sp>
        <p:nvSpPr>
          <p:cNvPr id="3" name="Объект 2">
            <a:extLst>
              <a:ext uri="{FF2B5EF4-FFF2-40B4-BE49-F238E27FC236}">
                <a16:creationId xmlns="" xmlns:a16="http://schemas.microsoft.com/office/drawing/2014/main" id="{319DD099-DE33-4FD9-B7CA-7C9DED0B72BD}"/>
              </a:ext>
            </a:extLst>
          </p:cNvPr>
          <p:cNvSpPr>
            <a:spLocks noGrp="1"/>
          </p:cNvSpPr>
          <p:nvPr>
            <p:ph idx="1"/>
          </p:nvPr>
        </p:nvSpPr>
        <p:spPr>
          <a:xfrm>
            <a:off x="1068463" y="1276865"/>
            <a:ext cx="9950116" cy="5678905"/>
          </a:xfrm>
        </p:spPr>
        <p:txBody>
          <a:bodyPr>
            <a:normAutofit fontScale="25000" lnSpcReduction="20000"/>
          </a:bodyPr>
          <a:lstStyle/>
          <a:p>
            <a:pPr marL="84138" indent="180975" algn="just">
              <a:lnSpc>
                <a:spcPct val="120000"/>
              </a:lnSpc>
              <a:spcBef>
                <a:spcPts val="0"/>
              </a:spcBef>
              <a:buNone/>
            </a:pPr>
            <a:r>
              <a:rPr lang="ru-RU" sz="5200" dirty="0">
                <a:latin typeface="Times New Roman" panose="02020603050405020304" pitchFamily="18" charset="0"/>
                <a:ea typeface="Times New Roman" panose="02020603050405020304" pitchFamily="18" charset="0"/>
                <a:cs typeface="Courier New" panose="02070309020205020404" pitchFamily="49" charset="0"/>
              </a:rPr>
              <a:t>При формировании и реализации бюджетной политики местная администрация муниципального образования поселок Александровская сосредоточилась на решении следующих основных задач. Объемы бюджетного финансирования определяются четко, исходя из необходимости достижения конкретных количественно определенных целей. Оценка исполнения бюджета проводится не по </a:t>
            </a:r>
            <a:r>
              <a:rPr lang="ru-RU" sz="5200" dirty="0" smtClean="0">
                <a:latin typeface="Times New Roman" panose="02020603050405020304" pitchFamily="18" charset="0"/>
                <a:ea typeface="Times New Roman" panose="02020603050405020304" pitchFamily="18" charset="0"/>
                <a:cs typeface="Courier New" panose="02070309020205020404" pitchFamily="49" charset="0"/>
              </a:rPr>
              <a:t>количеству </a:t>
            </a:r>
            <a:r>
              <a:rPr lang="ru-RU" sz="5200" dirty="0">
                <a:latin typeface="Times New Roman" panose="02020603050405020304" pitchFamily="18" charset="0"/>
                <a:ea typeface="Times New Roman" panose="02020603050405020304" pitchFamily="18" charset="0"/>
                <a:cs typeface="Courier New" panose="02070309020205020404" pitchFamily="49" charset="0"/>
              </a:rPr>
              <a:t>израсходованных бюджетных средств, а по достижению целей социально-экономической политики, на финансовое обеспечение которых направляются бюджетные средства. </a:t>
            </a:r>
          </a:p>
          <a:p>
            <a:pPr marL="84138" indent="180975" algn="just">
              <a:lnSpc>
                <a:spcPct val="120000"/>
              </a:lnSpc>
              <a:spcBef>
                <a:spcPts val="0"/>
              </a:spcBef>
              <a:buNone/>
            </a:pPr>
            <a:r>
              <a:rPr lang="ru-RU" sz="5200" dirty="0">
                <a:latin typeface="Times New Roman" panose="02020603050405020304" pitchFamily="18" charset="0"/>
                <a:ea typeface="Times New Roman" panose="02020603050405020304" pitchFamily="18" charset="0"/>
                <a:cs typeface="Courier New" panose="02070309020205020404" pitchFamily="49" charset="0"/>
              </a:rPr>
              <a:t>Бюджетное планирование базируется на консервативных прогнозах. </a:t>
            </a:r>
            <a:r>
              <a:rPr lang="ru-RU" sz="5200" dirty="0" smtClean="0">
                <a:latin typeface="Times New Roman" panose="02020603050405020304" pitchFamily="18" charset="0"/>
                <a:ea typeface="Times New Roman" panose="02020603050405020304" pitchFamily="18" charset="0"/>
                <a:cs typeface="Courier New" panose="02070309020205020404" pitchFamily="49" charset="0"/>
              </a:rPr>
              <a:t> </a:t>
            </a:r>
            <a:r>
              <a:rPr lang="ru-RU" sz="5200" dirty="0">
                <a:latin typeface="Times New Roman" panose="02020603050405020304" pitchFamily="18" charset="0"/>
                <a:ea typeface="Times New Roman" panose="02020603050405020304" pitchFamily="18" charset="0"/>
                <a:cs typeface="Courier New" panose="02070309020205020404" pitchFamily="49" charset="0"/>
              </a:rPr>
              <a:t>В основу бюджетной политики положен  принцип сдерживания роста муниципальных расходов на содержание органов местного самоуправления при безусловном исполнении принятых публичных обязательств.</a:t>
            </a:r>
            <a:endParaRPr lang="ru-RU" sz="5200" dirty="0">
              <a:latin typeface="Courier New" panose="02070309020205020404" pitchFamily="49" charset="0"/>
              <a:ea typeface="Times New Roman" panose="02020603050405020304" pitchFamily="18" charset="0"/>
            </a:endParaRPr>
          </a:p>
          <a:p>
            <a:pPr marL="84138" indent="180975" algn="just">
              <a:lnSpc>
                <a:spcPct val="120000"/>
              </a:lnSpc>
              <a:spcBef>
                <a:spcPts val="0"/>
              </a:spcBef>
              <a:buNone/>
            </a:pPr>
            <a:r>
              <a:rPr lang="ru-RU" sz="5200" dirty="0">
                <a:latin typeface="Times New Roman" panose="02020603050405020304" pitchFamily="18" charset="0"/>
                <a:ea typeface="Times New Roman" panose="02020603050405020304" pitchFamily="18" charset="0"/>
                <a:cs typeface="Courier New" panose="02070309020205020404" pitchFamily="49" charset="0"/>
              </a:rPr>
              <a:t>Местная администрация при формировании бюджета на </a:t>
            </a:r>
            <a:r>
              <a:rPr lang="ru-RU" sz="5200" dirty="0" smtClean="0">
                <a:latin typeface="Times New Roman" panose="02020603050405020304" pitchFamily="18" charset="0"/>
                <a:ea typeface="Times New Roman" panose="02020603050405020304" pitchFamily="18" charset="0"/>
                <a:cs typeface="Courier New" panose="02070309020205020404" pitchFamily="49" charset="0"/>
              </a:rPr>
              <a:t>2021 </a:t>
            </a:r>
            <a:r>
              <a:rPr lang="ru-RU" sz="5200" dirty="0">
                <a:latin typeface="Times New Roman" panose="02020603050405020304" pitchFamily="18" charset="0"/>
                <a:ea typeface="Times New Roman" panose="02020603050405020304" pitchFamily="18" charset="0"/>
                <a:cs typeface="Courier New" panose="02070309020205020404" pitchFamily="49" charset="0"/>
              </a:rPr>
              <a:t>год исходила из необходимости финансового обеспечения решения вопросов местного значения, ориентированных на реализацию приоритетных направлений и программ развития муниципального образования поселок Александровская. Необходимо повысить качество предоставляемых населению муниципальных услуг. Прежде всего, это относится к значимым для общества сферам, таким как благоустройство территорий общего пользования, содержание дорог местного значения, культура и физическая культура. От успешности действий в этих сферах непосредственно зависят условия жизни населения. </a:t>
            </a:r>
            <a:endParaRPr lang="ru-RU" sz="5200" dirty="0">
              <a:latin typeface="Courier New" panose="02070309020205020404" pitchFamily="49" charset="0"/>
              <a:ea typeface="Times New Roman" panose="02020603050405020304" pitchFamily="18" charset="0"/>
            </a:endParaRPr>
          </a:p>
          <a:p>
            <a:pPr marL="84138" indent="180975" algn="just">
              <a:lnSpc>
                <a:spcPct val="120000"/>
              </a:lnSpc>
              <a:spcBef>
                <a:spcPts val="0"/>
              </a:spcBef>
              <a:buNone/>
            </a:pPr>
            <a:r>
              <a:rPr lang="ru-RU" sz="5200" dirty="0">
                <a:latin typeface="Times New Roman" panose="02020603050405020304" pitchFamily="18" charset="0"/>
                <a:ea typeface="Times New Roman" panose="02020603050405020304" pitchFamily="18" charset="0"/>
                <a:cs typeface="Courier New" panose="02070309020205020404" pitchFamily="49" charset="0"/>
              </a:rPr>
              <a:t>Приоритетными направлениями бюджетных расходов в </a:t>
            </a:r>
            <a:r>
              <a:rPr lang="ru-RU" sz="5200" dirty="0" smtClean="0">
                <a:latin typeface="Times New Roman" panose="02020603050405020304" pitchFamily="18" charset="0"/>
                <a:ea typeface="Times New Roman" panose="02020603050405020304" pitchFamily="18" charset="0"/>
                <a:cs typeface="Courier New" panose="02070309020205020404" pitchFamily="49" charset="0"/>
              </a:rPr>
              <a:t>2021 </a:t>
            </a:r>
            <a:r>
              <a:rPr lang="ru-RU" sz="5200" dirty="0">
                <a:latin typeface="Times New Roman" panose="02020603050405020304" pitchFamily="18" charset="0"/>
                <a:ea typeface="Times New Roman" panose="02020603050405020304" pitchFamily="18" charset="0"/>
                <a:cs typeface="Courier New" panose="02070309020205020404" pitchFamily="49" charset="0"/>
              </a:rPr>
              <a:t>году являются реализация следующих полномочий: эффективное исполнение переданных государственных полномочий Санкт-Петербурга; текущий ремонт, содержание и уборка дорог местного значения; благоустройство и озеленение территории муниципального образования, а также продолжение проведения мероприятий, направленных на недопущение образования на территории поселка несанкционированных свалок  мусора; профилактика дорожно-транспортных происшествий путем проведения обучающих мероприятий для детей и подростков; организация и проведение культурно-массовых мероприятий для населения муниципального образования поселок Александровская на базе поселкового  Дома культуры; создание условий для развития физической культуры и спорта на базе стадиона школы №462 и спортивных площадок поселка Александровская. Для проведения мероприятий по военно-патриотическому воспитанию молодежи и по проведению досуговых мероприятий в бюджете предусмотрены средства в соответствии с планом совместной работы со школой поселка Александровская, с Советом ветеранов поселка Александровская.</a:t>
            </a:r>
            <a:endParaRPr lang="ru-RU" dirty="0"/>
          </a:p>
        </p:txBody>
      </p:sp>
    </p:spTree>
    <p:extLst>
      <p:ext uri="{BB962C8B-B14F-4D97-AF65-F5344CB8AC3E}">
        <p14:creationId xmlns:p14="http://schemas.microsoft.com/office/powerpoint/2010/main" val="1296044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F9C534A-6B24-46F3-B31F-B67BDA2EE89F}"/>
              </a:ext>
            </a:extLst>
          </p:cNvPr>
          <p:cNvSpPr>
            <a:spLocks noGrp="1"/>
          </p:cNvSpPr>
          <p:nvPr>
            <p:ph type="title"/>
          </p:nvPr>
        </p:nvSpPr>
        <p:spPr>
          <a:xfrm>
            <a:off x="739411" y="314411"/>
            <a:ext cx="8911687" cy="1286933"/>
          </a:xfrm>
        </p:spPr>
        <p:txBody>
          <a:bodyPr>
            <a:normAutofit/>
          </a:bodyPr>
          <a:lstStyle/>
          <a:p>
            <a:pPr algn="ctr"/>
            <a:r>
              <a:rPr lang="ru-RU" sz="2500" dirty="0"/>
              <a:t>Основные характеристики бюджета </a:t>
            </a:r>
            <a:br>
              <a:rPr lang="ru-RU" sz="2500" dirty="0"/>
            </a:br>
            <a:r>
              <a:rPr lang="ru-RU" sz="2500" dirty="0"/>
              <a:t>муниципального образования поселок Александровская</a:t>
            </a:r>
          </a:p>
        </p:txBody>
      </p:sp>
      <p:graphicFrame>
        <p:nvGraphicFramePr>
          <p:cNvPr id="7" name="Объект 6">
            <a:extLst>
              <a:ext uri="{FF2B5EF4-FFF2-40B4-BE49-F238E27FC236}">
                <a16:creationId xmlns="" xmlns:a16="http://schemas.microsoft.com/office/drawing/2014/main" id="{2C204973-8664-4F36-A784-BDC91E005934}"/>
              </a:ext>
            </a:extLst>
          </p:cNvPr>
          <p:cNvGraphicFramePr>
            <a:graphicFrameLocks noGrp="1"/>
          </p:cNvGraphicFramePr>
          <p:nvPr>
            <p:ph idx="1"/>
            <p:extLst>
              <p:ext uri="{D42A27DB-BD31-4B8C-83A1-F6EECF244321}">
                <p14:modId xmlns:p14="http://schemas.microsoft.com/office/powerpoint/2010/main" val="3141261144"/>
              </p:ext>
            </p:extLst>
          </p:nvPr>
        </p:nvGraphicFramePr>
        <p:xfrm>
          <a:off x="830027" y="1739100"/>
          <a:ext cx="8911688" cy="50088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54798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AD463F1-9A72-400F-B4DC-A4FB11D54446}"/>
              </a:ext>
            </a:extLst>
          </p:cNvPr>
          <p:cNvSpPr>
            <a:spLocks noGrp="1"/>
          </p:cNvSpPr>
          <p:nvPr>
            <p:ph type="title"/>
          </p:nvPr>
        </p:nvSpPr>
        <p:spPr>
          <a:xfrm>
            <a:off x="2592925" y="191386"/>
            <a:ext cx="8911687" cy="680485"/>
          </a:xfrm>
        </p:spPr>
        <p:txBody>
          <a:bodyPr>
            <a:normAutofit fontScale="90000"/>
          </a:bodyPr>
          <a:lstStyle/>
          <a:p>
            <a:pPr algn="ctr"/>
            <a:r>
              <a:rPr lang="ru-RU" sz="2500" dirty="0"/>
              <a:t>Доходы местного бюджета</a:t>
            </a:r>
            <a:br>
              <a:rPr lang="ru-RU" sz="2500" dirty="0"/>
            </a:br>
            <a:endParaRPr lang="ru-RU" sz="2500" dirty="0"/>
          </a:p>
        </p:txBody>
      </p:sp>
      <p:graphicFrame>
        <p:nvGraphicFramePr>
          <p:cNvPr id="6" name="Объект 5">
            <a:extLst>
              <a:ext uri="{FF2B5EF4-FFF2-40B4-BE49-F238E27FC236}">
                <a16:creationId xmlns="" xmlns:a16="http://schemas.microsoft.com/office/drawing/2014/main" id="{24298013-7CC5-4CF9-B58B-B278B4713735}"/>
              </a:ext>
            </a:extLst>
          </p:cNvPr>
          <p:cNvGraphicFramePr>
            <a:graphicFrameLocks noGrp="1"/>
          </p:cNvGraphicFramePr>
          <p:nvPr>
            <p:ph idx="1"/>
            <p:extLst>
              <p:ext uri="{D42A27DB-BD31-4B8C-83A1-F6EECF244321}">
                <p14:modId xmlns:p14="http://schemas.microsoft.com/office/powerpoint/2010/main" val="3190241650"/>
              </p:ext>
            </p:extLst>
          </p:nvPr>
        </p:nvGraphicFramePr>
        <p:xfrm>
          <a:off x="655678" y="718457"/>
          <a:ext cx="10813511" cy="49246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Таблица 6">
            <a:extLst>
              <a:ext uri="{FF2B5EF4-FFF2-40B4-BE49-F238E27FC236}">
                <a16:creationId xmlns="" xmlns:a16="http://schemas.microsoft.com/office/drawing/2014/main" id="{91400B54-2F26-47F0-882D-77A8408FDCF9}"/>
              </a:ext>
            </a:extLst>
          </p:cNvPr>
          <p:cNvGraphicFramePr>
            <a:graphicFrameLocks noGrp="1"/>
          </p:cNvGraphicFramePr>
          <p:nvPr>
            <p:extLst>
              <p:ext uri="{D42A27DB-BD31-4B8C-83A1-F6EECF244321}">
                <p14:modId xmlns:p14="http://schemas.microsoft.com/office/powerpoint/2010/main" val="1252893956"/>
              </p:ext>
            </p:extLst>
          </p:nvPr>
        </p:nvGraphicFramePr>
        <p:xfrm>
          <a:off x="1621555" y="5590903"/>
          <a:ext cx="9941443" cy="783771"/>
        </p:xfrm>
        <a:graphic>
          <a:graphicData uri="http://schemas.openxmlformats.org/drawingml/2006/table">
            <a:tbl>
              <a:tblPr firstRow="1" bandRow="1">
                <a:tableStyleId>{5C22544A-7EE6-4342-B048-85BDC9FD1C3A}</a:tableStyleId>
              </a:tblPr>
              <a:tblGrid>
                <a:gridCol w="9941443">
                  <a:extLst>
                    <a:ext uri="{9D8B030D-6E8A-4147-A177-3AD203B41FA5}">
                      <a16:colId xmlns="" xmlns:a16="http://schemas.microsoft.com/office/drawing/2014/main" val="2170037891"/>
                    </a:ext>
                  </a:extLst>
                </a:gridCol>
              </a:tblGrid>
              <a:tr h="783771">
                <a:tc>
                  <a:txBody>
                    <a:bodyPr/>
                    <a:lstStyle/>
                    <a:p>
                      <a:pPr indent="270510" algn="just">
                        <a:spcAft>
                          <a:spcPts val="0"/>
                        </a:spcAft>
                      </a:pPr>
                      <a:r>
                        <a:rPr lang="ru-RU" sz="1200" baseline="0" dirty="0">
                          <a:solidFill>
                            <a:schemeClr val="tx1"/>
                          </a:solidFill>
                          <a:effectLst/>
                          <a:latin typeface="Times New Roman" panose="02020603050405020304" pitchFamily="18" charset="0"/>
                          <a:ea typeface="Times New Roman" panose="02020603050405020304" pitchFamily="18" charset="0"/>
                          <a:cs typeface="Courier New" panose="02070309020205020404" pitchFamily="49" charset="0"/>
                        </a:rPr>
                        <a:t>На </a:t>
                      </a:r>
                      <a:r>
                        <a:rPr lang="ru-RU" sz="1200" baseline="0" dirty="0" smtClean="0">
                          <a:solidFill>
                            <a:schemeClr val="tx1"/>
                          </a:solidFill>
                          <a:effectLst/>
                          <a:latin typeface="Times New Roman" panose="02020603050405020304" pitchFamily="18" charset="0"/>
                          <a:ea typeface="Times New Roman" panose="02020603050405020304" pitchFamily="18" charset="0"/>
                          <a:cs typeface="Courier New" panose="02070309020205020404" pitchFamily="49" charset="0"/>
                        </a:rPr>
                        <a:t>2021 </a:t>
                      </a:r>
                      <a:r>
                        <a:rPr lang="ru-RU" sz="1200" baseline="0" dirty="0">
                          <a:solidFill>
                            <a:schemeClr val="tx1"/>
                          </a:solidFill>
                          <a:effectLst/>
                          <a:latin typeface="Times New Roman" panose="02020603050405020304" pitchFamily="18" charset="0"/>
                          <a:ea typeface="Times New Roman" panose="02020603050405020304" pitchFamily="18" charset="0"/>
                          <a:cs typeface="Courier New" panose="02070309020205020404" pitchFamily="49" charset="0"/>
                        </a:rPr>
                        <a:t>год представлены плановые показатели доходных источников. Для сравнения приведены  данные о фактическом исполнении бюджета по доходам за последние три года – с </a:t>
                      </a:r>
                      <a:r>
                        <a:rPr lang="ru-RU" sz="1200" baseline="0" dirty="0" smtClean="0">
                          <a:solidFill>
                            <a:schemeClr val="tx1"/>
                          </a:solidFill>
                          <a:effectLst/>
                          <a:latin typeface="Times New Roman" panose="02020603050405020304" pitchFamily="18" charset="0"/>
                          <a:ea typeface="Times New Roman" panose="02020603050405020304" pitchFamily="18" charset="0"/>
                          <a:cs typeface="Courier New" panose="02070309020205020404" pitchFamily="49" charset="0"/>
                        </a:rPr>
                        <a:t>2018 </a:t>
                      </a:r>
                      <a:r>
                        <a:rPr lang="ru-RU" sz="1200" baseline="0" dirty="0">
                          <a:solidFill>
                            <a:schemeClr val="tx1"/>
                          </a:solidFill>
                          <a:effectLst/>
                          <a:latin typeface="Times New Roman" panose="02020603050405020304" pitchFamily="18" charset="0"/>
                          <a:ea typeface="Times New Roman" panose="02020603050405020304" pitchFamily="18" charset="0"/>
                          <a:cs typeface="Courier New" panose="02070309020205020404" pitchFamily="49" charset="0"/>
                        </a:rPr>
                        <a:t>по </a:t>
                      </a:r>
                      <a:r>
                        <a:rPr lang="ru-RU" sz="1200" baseline="0" dirty="0" smtClean="0">
                          <a:solidFill>
                            <a:schemeClr val="tx1"/>
                          </a:solidFill>
                          <a:effectLst/>
                          <a:latin typeface="Times New Roman" panose="02020603050405020304" pitchFamily="18" charset="0"/>
                          <a:ea typeface="Times New Roman" panose="02020603050405020304" pitchFamily="18" charset="0"/>
                          <a:cs typeface="Courier New" panose="02070309020205020404" pitchFamily="49" charset="0"/>
                        </a:rPr>
                        <a:t>2020. </a:t>
                      </a:r>
                      <a:endParaRPr lang="ru-RU" sz="1200" b="0" i="0" kern="0" baseline="0" dirty="0">
                        <a:solidFill>
                          <a:schemeClr val="tx1"/>
                        </a:solidFill>
                      </a:endParaRPr>
                    </a:p>
                  </a:txBody>
                  <a:tcPr anchor="ctr">
                    <a:solidFill>
                      <a:schemeClr val="bg1"/>
                    </a:solidFill>
                  </a:tcPr>
                </a:tc>
                <a:extLst>
                  <a:ext uri="{0D108BD9-81ED-4DB2-BD59-A6C34878D82A}">
                    <a16:rowId xmlns="" xmlns:a16="http://schemas.microsoft.com/office/drawing/2014/main" val="820055426"/>
                  </a:ext>
                </a:extLst>
              </a:tr>
            </a:tbl>
          </a:graphicData>
        </a:graphic>
      </p:graphicFrame>
    </p:spTree>
    <p:extLst>
      <p:ext uri="{BB962C8B-B14F-4D97-AF65-F5344CB8AC3E}">
        <p14:creationId xmlns:p14="http://schemas.microsoft.com/office/powerpoint/2010/main" val="4061363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Объект 8">
            <a:extLst>
              <a:ext uri="{FF2B5EF4-FFF2-40B4-BE49-F238E27FC236}">
                <a16:creationId xmlns="" xmlns:a16="http://schemas.microsoft.com/office/drawing/2014/main" id="{E266DCDF-91EE-4A98-B180-29AF7DD76A03}"/>
              </a:ext>
            </a:extLst>
          </p:cNvPr>
          <p:cNvGraphicFramePr>
            <a:graphicFrameLocks noGrp="1"/>
          </p:cNvGraphicFramePr>
          <p:nvPr>
            <p:ph idx="1"/>
            <p:extLst>
              <p:ext uri="{D42A27DB-BD31-4B8C-83A1-F6EECF244321}">
                <p14:modId xmlns:p14="http://schemas.microsoft.com/office/powerpoint/2010/main" val="1486446359"/>
              </p:ext>
            </p:extLst>
          </p:nvPr>
        </p:nvGraphicFramePr>
        <p:xfrm>
          <a:off x="1127760" y="101600"/>
          <a:ext cx="10522374" cy="65701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74286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F9C534A-6B24-46F3-B31F-B67BDA2EE89F}"/>
              </a:ext>
            </a:extLst>
          </p:cNvPr>
          <p:cNvSpPr>
            <a:spLocks noGrp="1"/>
          </p:cNvSpPr>
          <p:nvPr>
            <p:ph type="title"/>
          </p:nvPr>
        </p:nvSpPr>
        <p:spPr>
          <a:xfrm>
            <a:off x="805315" y="270109"/>
            <a:ext cx="8911687" cy="628957"/>
          </a:xfrm>
        </p:spPr>
        <p:txBody>
          <a:bodyPr>
            <a:normAutofit fontScale="90000"/>
          </a:bodyPr>
          <a:lstStyle/>
          <a:p>
            <a:pPr algn="ctr"/>
            <a:r>
              <a:rPr lang="ru-RU" sz="3100" dirty="0"/>
              <a:t>Расходы местного бюджета</a:t>
            </a:r>
            <a:r>
              <a:rPr lang="ru-RU" dirty="0"/>
              <a:t>, </a:t>
            </a:r>
            <a:r>
              <a:rPr lang="ru-RU" sz="2000" dirty="0" err="1"/>
              <a:t>тыс.рублей</a:t>
            </a:r>
            <a:endParaRPr lang="ru-RU" sz="2000" dirty="0"/>
          </a:p>
        </p:txBody>
      </p:sp>
      <p:graphicFrame>
        <p:nvGraphicFramePr>
          <p:cNvPr id="7" name="Объект 6">
            <a:extLst>
              <a:ext uri="{FF2B5EF4-FFF2-40B4-BE49-F238E27FC236}">
                <a16:creationId xmlns="" xmlns:a16="http://schemas.microsoft.com/office/drawing/2014/main" id="{2C204973-8664-4F36-A784-BDC91E005934}"/>
              </a:ext>
            </a:extLst>
          </p:cNvPr>
          <p:cNvGraphicFramePr>
            <a:graphicFrameLocks noGrp="1"/>
          </p:cNvGraphicFramePr>
          <p:nvPr>
            <p:ph idx="1"/>
            <p:extLst>
              <p:ext uri="{D42A27DB-BD31-4B8C-83A1-F6EECF244321}">
                <p14:modId xmlns:p14="http://schemas.microsoft.com/office/powerpoint/2010/main" val="486913922"/>
              </p:ext>
            </p:extLst>
          </p:nvPr>
        </p:nvGraphicFramePr>
        <p:xfrm>
          <a:off x="266357" y="964969"/>
          <a:ext cx="10183813" cy="57239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63656991"/>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3210</TotalTime>
  <Words>1511</Words>
  <Application>Microsoft Office PowerPoint</Application>
  <PresentationFormat>Широкоэкранный</PresentationFormat>
  <Paragraphs>328</Paragraphs>
  <Slides>16</Slides>
  <Notes>5</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16</vt:i4>
      </vt:variant>
    </vt:vector>
  </HeadingPairs>
  <TitlesOfParts>
    <vt:vector size="26" baseType="lpstr">
      <vt:lpstr>Arial</vt:lpstr>
      <vt:lpstr>Calibri</vt:lpstr>
      <vt:lpstr>Courier New</vt:lpstr>
      <vt:lpstr>Segoe Script</vt:lpstr>
      <vt:lpstr>Tahoma</vt:lpstr>
      <vt:lpstr>Times New Roman</vt:lpstr>
      <vt:lpstr>Trebuchet MS</vt:lpstr>
      <vt:lpstr>Wingdings</vt:lpstr>
      <vt:lpstr>Wingdings 3</vt:lpstr>
      <vt:lpstr>Грань</vt:lpstr>
      <vt:lpstr>Бюджет для граждан </vt:lpstr>
      <vt:lpstr>Содержание</vt:lpstr>
      <vt:lpstr>Основные характеристики муниципального образования поселок Александровская</vt:lpstr>
      <vt:lpstr>Показатели социально-экономического развития       тыс.руб.</vt:lpstr>
      <vt:lpstr>Приоритетные направления бюджетной политики муниципального образования в 2019-2021 годах. </vt:lpstr>
      <vt:lpstr>Основные характеристики бюджета  муниципального образования поселок Александровская</vt:lpstr>
      <vt:lpstr>Доходы местного бюджета </vt:lpstr>
      <vt:lpstr>Презентация PowerPoint</vt:lpstr>
      <vt:lpstr>Расходы местного бюджета, тыс.рублей</vt:lpstr>
      <vt:lpstr>Благоустройство территории поселка Александровская в 2021 году</vt:lpstr>
      <vt:lpstr>Текущий ремонт и содержание дорог  поселка Александровская в 2021 году</vt:lpstr>
      <vt:lpstr>   Организация и проведение местных и участие в организации и проведении городских праздничных и иных зрелищных мероприятий в 2021 году</vt:lpstr>
      <vt:lpstr>Мероприятия для детей, подростков, молодежи в 2021 году</vt:lpstr>
      <vt:lpstr>          Организация и проведение досуговых и спортивных мероприятий в 2021 году </vt:lpstr>
      <vt:lpstr>Глоссарий</vt:lpstr>
      <vt:lpstr>Контактная информация</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204</cp:revision>
  <cp:lastPrinted>2018-05-04T10:04:00Z</cp:lastPrinted>
  <dcterms:created xsi:type="dcterms:W3CDTF">2018-02-19T08:11:10Z</dcterms:created>
  <dcterms:modified xsi:type="dcterms:W3CDTF">2021-07-01T12:04:36Z</dcterms:modified>
</cp:coreProperties>
</file>