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DFF7"/>
    <a:srgbClr val="FBF5FD"/>
    <a:srgbClr val="B9D4ED"/>
    <a:srgbClr val="DCF0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3720C-61BE-4702-87DD-F1263A6CBFF2}" type="datetimeFigureOut">
              <a:rPr lang="ru-RU" smtClean="0"/>
              <a:t>16.07.2021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D6CA2-6E78-45BA-B7CA-93C49344CE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20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3720C-61BE-4702-87DD-F1263A6CBFF2}" type="datetimeFigureOut">
              <a:rPr lang="ru-RU" smtClean="0"/>
              <a:t>16.07.2021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D6CA2-6E78-45BA-B7CA-93C49344CE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494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3720C-61BE-4702-87DD-F1263A6CBFF2}" type="datetimeFigureOut">
              <a:rPr lang="ru-RU" smtClean="0"/>
              <a:t>16.07.2021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D6CA2-6E78-45BA-B7CA-93C49344CE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7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3720C-61BE-4702-87DD-F1263A6CBFF2}" type="datetimeFigureOut">
              <a:rPr lang="ru-RU" smtClean="0"/>
              <a:t>16.07.2021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D6CA2-6E78-45BA-B7CA-93C49344CE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639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3720C-61BE-4702-87DD-F1263A6CBFF2}" type="datetimeFigureOut">
              <a:rPr lang="ru-RU" smtClean="0"/>
              <a:t>16.07.2021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D6CA2-6E78-45BA-B7CA-93C49344CE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309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3720C-61BE-4702-87DD-F1263A6CBFF2}" type="datetimeFigureOut">
              <a:rPr lang="ru-RU" smtClean="0"/>
              <a:t>16.07.2021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D6CA2-6E78-45BA-B7CA-93C49344CE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661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3720C-61BE-4702-87DD-F1263A6CBFF2}" type="datetimeFigureOut">
              <a:rPr lang="ru-RU" smtClean="0"/>
              <a:t>16.07.2021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D6CA2-6E78-45BA-B7CA-93C49344CE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948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3720C-61BE-4702-87DD-F1263A6CBFF2}" type="datetimeFigureOut">
              <a:rPr lang="ru-RU" smtClean="0"/>
              <a:t>16.07.2021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D6CA2-6E78-45BA-B7CA-93C49344CE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712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3720C-61BE-4702-87DD-F1263A6CBFF2}" type="datetimeFigureOut">
              <a:rPr lang="ru-RU" smtClean="0"/>
              <a:t>16.07.2021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D6CA2-6E78-45BA-B7CA-93C49344CE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857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3720C-61BE-4702-87DD-F1263A6CBFF2}" type="datetimeFigureOut">
              <a:rPr lang="ru-RU" smtClean="0"/>
              <a:t>16.07.2021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D6CA2-6E78-45BA-B7CA-93C49344CE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393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3720C-61BE-4702-87DD-F1263A6CBFF2}" type="datetimeFigureOut">
              <a:rPr lang="ru-RU" smtClean="0"/>
              <a:t>16.07.2021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D6CA2-6E78-45BA-B7CA-93C49344CE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810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3720C-61BE-4702-87DD-F1263A6CBFF2}" type="datetimeFigureOut">
              <a:rPr lang="ru-RU" smtClean="0"/>
              <a:t>16.07.2021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D6CA2-6E78-45BA-B7CA-93C49344CE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643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mo-tyarlevo.ru/" TargetMode="External"/><Relationship Id="rId7" Type="http://schemas.openxmlformats.org/officeDocument/2006/relationships/image" Target="../media/image1.png"/><Relationship Id="rId2" Type="http://schemas.openxmlformats.org/officeDocument/2006/relationships/hyperlink" Target="http://mo-gorodpushkin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&#1084;&#1086;&#1096;&#1091;&#1096;&#1072;&#1088;&#1099;.&#1088;&#1092;/" TargetMode="External"/><Relationship Id="rId5" Type="http://schemas.openxmlformats.org/officeDocument/2006/relationships/hyperlink" Target="http://www.mo-pavlovsk.ru/" TargetMode="External"/><Relationship Id="rId4" Type="http://schemas.openxmlformats.org/officeDocument/2006/relationships/hyperlink" Target="https://www.&#1084;&#1086;&#1072;&#1083;&#1077;&#1082;&#1089;&#1072;&#1085;&#1076;&#1088;&#1086;&#1074;&#1089;&#1082;&#1072;&#1103;.&#1088;&#1092;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rgbClr val="FBF5FD"/>
            </a:gs>
            <a:gs pos="52000">
              <a:srgbClr val="FBF5FD"/>
            </a:gs>
            <a:gs pos="100000">
              <a:srgbClr val="F0DFF7"/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7724" y="330610"/>
            <a:ext cx="10601325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Голосование по проектам благоустройства территории Пушкинского района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Санкт-Петербурга</a:t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ПРОДЛЕНО ДО 21 июля 2021 года.</a:t>
            </a:r>
            <a:endParaRPr lang="ru-RU" sz="1400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62751" y="870884"/>
            <a:ext cx="2780698" cy="7092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60680" algn="ctr">
              <a:lnSpc>
                <a:spcPct val="115000"/>
              </a:lnSpc>
              <a:spcAft>
                <a:spcPts val="0"/>
              </a:spcAft>
            </a:pPr>
            <a:endParaRPr lang="ru-RU" b="1" i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680" algn="ctr">
              <a:lnSpc>
                <a:spcPct val="115000"/>
              </a:lnSpc>
              <a:spcAft>
                <a:spcPts val="0"/>
              </a:spcAft>
            </a:pP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Уважаемые 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жители!</a:t>
            </a:r>
            <a:endParaRPr lang="ru-RU" sz="1400" dirty="0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49" y="1261568"/>
            <a:ext cx="11649075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680" algn="just">
              <a:lnSpc>
                <a:spcPct val="115000"/>
              </a:lnSpc>
              <a:spcAft>
                <a:spcPts val="0"/>
              </a:spcAft>
            </a:pPr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68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многочисленным просьбам голосование по проектам благоустройства в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рамках ежегодного конкурса на лучший проект развития района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Санкт‑Петербурга </a:t>
            </a:r>
            <a:r>
              <a:rPr lang="ru-RU" sz="1400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продлено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21 июля 2021 года. В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период с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15.07.2021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21.07.2021 можно проголосовать с целью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определения «флагманского» проекта, который будет представлен на конкурсе. По итогам конкурса среди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проектов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районных администраций дополнительное финансирование на реализацию проекта получат администрации, занявшие призовые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места(1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место – 100 млн. руб., 2‑е место – 50 млн. руб., 3-е место – 20 млн. руб.).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Проведение конкурса запланировано на конец августа – начало сентября 2021 года.</a:t>
            </a:r>
            <a:endParaRPr lang="ru-RU" sz="14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68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68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Голосование проходит на Едином портале государственных и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муниципальных услуг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(https://www.gosuslugi.ru)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через модуль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«Общественное голосование»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расположенный на сайтах муниципальных образований.</a:t>
            </a:r>
            <a:endParaRPr lang="ru-RU" sz="14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Ознакомиться с проектами, выдвинутыми в районе на голосование, можно на сайтах муниципальных образований Пушкинского района.</a:t>
            </a:r>
            <a:endParaRPr lang="ru-RU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581024" y="3788372"/>
            <a:ext cx="11077579" cy="414655"/>
            <a:chOff x="581024" y="3788372"/>
            <a:chExt cx="11077579" cy="414655"/>
          </a:xfrm>
          <a:solidFill>
            <a:srgbClr val="F0DFF7"/>
          </a:solidFill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581024" y="3788372"/>
              <a:ext cx="2066925" cy="390525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ru-RU" sz="1200" b="1" u="sng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200" b="1" u="sng" dirty="0" smtClean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  <a:hlinkClick r:id="rId2"/>
                </a:rPr>
                <a:t>http</a:t>
              </a:r>
              <a:r>
                <a:rPr lang="ru-RU" sz="1200" b="1" u="sng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  <a:hlinkClick r:id="rId2"/>
                </a:rPr>
                <a:t>://mo-gorodpushkin.ru/</a:t>
              </a:r>
              <a:endParaRPr lang="ru-RU" sz="1100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dirty="0">
                  <a:solidFill>
                    <a:srgbClr val="C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2790825" y="3789661"/>
              <a:ext cx="1800225" cy="400050"/>
            </a:xfrm>
            <a:prstGeom prst="roundRect">
              <a:avLst/>
            </a:prstGeom>
            <a:grp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ru-RU" sz="1200" b="1" u="sng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200" b="1" u="sng" dirty="0" smtClean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  <a:hlinkClick r:id="rId3"/>
                </a:rPr>
                <a:t>http</a:t>
              </a:r>
              <a:r>
                <a:rPr lang="ru-RU" sz="1200" b="1" u="sng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  <a:hlinkClick r:id="rId3"/>
                </a:rPr>
                <a:t>://mo-tyarlevo.ru/</a:t>
              </a:r>
              <a:endParaRPr lang="ru-RU" sz="1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4733926" y="3789661"/>
              <a:ext cx="2686050" cy="400050"/>
            </a:xfrm>
            <a:prstGeom prst="roundRect">
              <a:avLst/>
            </a:prstGeom>
            <a:grp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endParaRPr lang="ru-RU" sz="1200" b="1" u="sng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endParaRPr>
            </a:p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ru-RU" sz="1200" b="1" u="sng" dirty="0" smtClean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  <a:hlinkClick r:id="rId4"/>
                </a:rPr>
                <a:t>https</a:t>
              </a:r>
              <a:r>
                <a:rPr lang="ru-RU" sz="1200" b="1" u="sng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  <a:hlinkClick r:id="rId4"/>
                </a:rPr>
                <a:t>://www.моалександровская.рф/</a:t>
              </a:r>
              <a:endParaRPr lang="ru-RU" sz="1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7562852" y="3802977"/>
              <a:ext cx="2105025" cy="400050"/>
            </a:xfrm>
            <a:prstGeom prst="roundRect">
              <a:avLst/>
            </a:prstGeom>
            <a:grp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ru-RU" sz="1200" b="1" u="sng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200" b="1" u="sng" dirty="0" smtClean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  <a:hlinkClick r:id="rId5"/>
                </a:rPr>
                <a:t>http</a:t>
              </a:r>
              <a:r>
                <a:rPr lang="ru-RU" sz="1200" b="1" u="sng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  <a:hlinkClick r:id="rId5"/>
                </a:rPr>
                <a:t>://www.mo-pavlovsk.ru/</a:t>
              </a:r>
              <a:endParaRPr lang="ru-RU" sz="1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9810753" y="3799186"/>
              <a:ext cx="1847850" cy="390525"/>
            </a:xfrm>
            <a:prstGeom prst="roundRect">
              <a:avLst/>
            </a:prstGeom>
            <a:grp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ru-RU" sz="1200" b="1" u="sng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200" b="1" u="sng" dirty="0" smtClean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  <a:hlinkClick r:id="rId6"/>
                </a:rPr>
                <a:t>http</a:t>
              </a:r>
              <a:r>
                <a:rPr lang="ru-RU" sz="1200" b="1" u="sng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  <a:hlinkClick r:id="rId6"/>
                </a:rPr>
                <a:t>://мошушары.рф/</a:t>
              </a:r>
              <a:endParaRPr lang="ru-RU" sz="1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pic>
        <p:nvPicPr>
          <p:cNvPr id="11" name="Рисунок 10" descr="C:\Users\428_1\Desktop\122.pn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01" y="4441152"/>
            <a:ext cx="1302385" cy="21229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1685925" y="4641177"/>
            <a:ext cx="101726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680" algn="just"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Для этого необходимо зайти на главную страницу сайта муниципального образования, на территории которого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вы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зарегистрированы, и найти расположенный на ней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виджет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«Мой выбор, моё будущее»,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нажать кнопку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«Участвовать</a:t>
            </a:r>
            <a:r>
              <a:rPr lang="ru-RU" sz="14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r>
              <a:rPr lang="ru-RU" sz="1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14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4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выбрать из выпадающего меню вкладку «Проекты». </a:t>
            </a:r>
            <a:endParaRPr lang="ru-RU" sz="14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360680" algn="just">
              <a:spcAft>
                <a:spcPts val="0"/>
              </a:spcAft>
            </a:pPr>
            <a:endParaRPr lang="ru-RU" sz="14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360680" algn="just"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Принять участие в голосовании по проектам вы сможете при наличии подтвержденной учетной записи на «Едином портале государственных и муниципальных услуг» (https://www.gosuslugi.ru).</a:t>
            </a:r>
            <a:endParaRPr lang="ru-RU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738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rgbClr val="FBF5FD"/>
            </a:gs>
            <a:gs pos="52000">
              <a:srgbClr val="FBF5FD"/>
            </a:gs>
            <a:gs pos="100000">
              <a:srgbClr val="F0DFF7"/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28612" y="813329"/>
            <a:ext cx="8072438" cy="1397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Создание общественно-культурного пространства «КВАРТАЛ СВЕТА».</a:t>
            </a:r>
            <a:endParaRPr lang="ru-RU" sz="1400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90"/>
              </a:spcAft>
            </a:pPr>
            <a:endParaRPr lang="ru-RU" sz="14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90"/>
              </a:spcAft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Проектом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предусмотрено создание общественно-культурной зоны в центре города Пушкина. В рамках проекта предусмотрена архитектурная подсветка зданий, ландшафтная подсветка дорожек, деревьев и кустарников, организация пространства для проведения уличных концертов, мастер-классов, вернисажей.</a:t>
            </a:r>
            <a:endParaRPr lang="ru-RU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86025" y="278700"/>
            <a:ext cx="68865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Пушкинском районе на голосование представлены 3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проекта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ru-RU" sz="16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sz="16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275" y="783111"/>
            <a:ext cx="2576513" cy="145825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3581400" y="2577634"/>
            <a:ext cx="7791450" cy="1670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общественно-культурного пространства «Отдельный (Нижний) парк».</a:t>
            </a:r>
            <a:endParaRPr lang="ru-RU" sz="1400" dirty="0" smtClean="0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90"/>
              </a:spcAft>
            </a:pPr>
            <a:endParaRPr lang="ru-RU" sz="14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90"/>
              </a:spcAft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Проектом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предусмотрено создание экологических и историко-культурных маршрутов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территории Отдельного (Нижнего) парка в городе Пушкине с организацией рекреационной зоны пляжного отдыха. В рамках проекта запланирована организация мест для утилизации мусора, обустройство прогулочных дорожек, установка уличных светильников, установка информационных стендов и указателей. </a:t>
            </a:r>
            <a:endParaRPr lang="ru-RU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6" y="2522218"/>
            <a:ext cx="2667000" cy="172593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276225" y="4473111"/>
            <a:ext cx="8496300" cy="1841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90"/>
              </a:spcAft>
            </a:pP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3. Создание общественного культурно-досугового и информационно-туристического центра в историческом квартале города Пушкина – «Пушкинский квартал – «</a:t>
            </a:r>
            <a:r>
              <a:rPr lang="en-US" sz="1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GENIO LOCI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».</a:t>
            </a:r>
          </a:p>
          <a:p>
            <a:pPr algn="just">
              <a:spcAft>
                <a:spcPts val="90"/>
              </a:spcAft>
            </a:pPr>
            <a:endParaRPr lang="ru-RU" sz="1400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9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Проектом предусмотрено создание общественного культурно-досугового и информационно-туристического центра в историческом квартале города Пушкина с созданием зоны отдыха с установкой амфитеатра.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рамках проекта запланировано благоустройство тематической зоны отдыха по мотивам сказок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А.С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Пушкина с установкой малых архитектурных форм («Голова Витязя», «Учетный кот»), размещение информационной карты города Пушкина, установка памятника реставраторам города Пушкина.</a:t>
            </a:r>
            <a:endParaRPr lang="ru-RU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7" name="Рисунок 1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5425" y="4489827"/>
            <a:ext cx="2933700" cy="18382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60535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466</Words>
  <Application>Microsoft Office PowerPoint</Application>
  <PresentationFormat>Широкоэкранный</PresentationFormat>
  <Paragraphs>38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Селезнева Ольга Сергеевна</dc:creator>
  <cp:lastModifiedBy>378_2@pushkin.lan</cp:lastModifiedBy>
  <cp:revision>11</cp:revision>
  <cp:lastPrinted>2021-06-17T06:52:27Z</cp:lastPrinted>
  <dcterms:created xsi:type="dcterms:W3CDTF">2021-06-17T06:24:55Z</dcterms:created>
  <dcterms:modified xsi:type="dcterms:W3CDTF">2021-07-16T09:35:18Z</dcterms:modified>
</cp:coreProperties>
</file>